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68"/>
  </p:notesMasterIdLst>
  <p:sldIdLst>
    <p:sldId id="256" r:id="rId2"/>
    <p:sldId id="308" r:id="rId3"/>
    <p:sldId id="310" r:id="rId4"/>
    <p:sldId id="311" r:id="rId5"/>
    <p:sldId id="312" r:id="rId6"/>
    <p:sldId id="313" r:id="rId7"/>
    <p:sldId id="314" r:id="rId8"/>
    <p:sldId id="316" r:id="rId9"/>
    <p:sldId id="317" r:id="rId10"/>
    <p:sldId id="318" r:id="rId11"/>
    <p:sldId id="320" r:id="rId12"/>
    <p:sldId id="321" r:id="rId13"/>
    <p:sldId id="319" r:id="rId14"/>
    <p:sldId id="322" r:id="rId15"/>
    <p:sldId id="323" r:id="rId16"/>
    <p:sldId id="324" r:id="rId17"/>
    <p:sldId id="309" r:id="rId18"/>
    <p:sldId id="259" r:id="rId19"/>
    <p:sldId id="258" r:id="rId20"/>
    <p:sldId id="261" r:id="rId21"/>
    <p:sldId id="262" r:id="rId22"/>
    <p:sldId id="263" r:id="rId23"/>
    <p:sldId id="264" r:id="rId24"/>
    <p:sldId id="265" r:id="rId25"/>
    <p:sldId id="260" r:id="rId26"/>
    <p:sldId id="266" r:id="rId27"/>
    <p:sldId id="267" r:id="rId28"/>
    <p:sldId id="268" r:id="rId29"/>
    <p:sldId id="269" r:id="rId30"/>
    <p:sldId id="270" r:id="rId31"/>
    <p:sldId id="271" r:id="rId32"/>
    <p:sldId id="273" r:id="rId33"/>
    <p:sldId id="274" r:id="rId34"/>
    <p:sldId id="275" r:id="rId35"/>
    <p:sldId id="276" r:id="rId36"/>
    <p:sldId id="277" r:id="rId37"/>
    <p:sldId id="278" r:id="rId38"/>
    <p:sldId id="279" r:id="rId39"/>
    <p:sldId id="280" r:id="rId40"/>
    <p:sldId id="281" r:id="rId41"/>
    <p:sldId id="283" r:id="rId42"/>
    <p:sldId id="282" r:id="rId43"/>
    <p:sldId id="284" r:id="rId44"/>
    <p:sldId id="285" r:id="rId45"/>
    <p:sldId id="286" r:id="rId46"/>
    <p:sldId id="287" r:id="rId47"/>
    <p:sldId id="288" r:id="rId48"/>
    <p:sldId id="289" r:id="rId49"/>
    <p:sldId id="290" r:id="rId50"/>
    <p:sldId id="296" r:id="rId51"/>
    <p:sldId id="291" r:id="rId52"/>
    <p:sldId id="292" r:id="rId53"/>
    <p:sldId id="293" r:id="rId54"/>
    <p:sldId id="297" r:id="rId55"/>
    <p:sldId id="294" r:id="rId56"/>
    <p:sldId id="295" r:id="rId57"/>
    <p:sldId id="298" r:id="rId58"/>
    <p:sldId id="299" r:id="rId59"/>
    <p:sldId id="300" r:id="rId60"/>
    <p:sldId id="302" r:id="rId61"/>
    <p:sldId id="301" r:id="rId62"/>
    <p:sldId id="303" r:id="rId63"/>
    <p:sldId id="305" r:id="rId64"/>
    <p:sldId id="304" r:id="rId65"/>
    <p:sldId id="306" r:id="rId66"/>
    <p:sldId id="307" r:id="rId6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94660"/>
  </p:normalViewPr>
  <p:slideViewPr>
    <p:cSldViewPr snapToGrid="0">
      <p:cViewPr>
        <p:scale>
          <a:sx n="72" d="100"/>
          <a:sy n="72" d="100"/>
        </p:scale>
        <p:origin x="855" y="2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C24F42-99C2-455B-B2B1-E93F93FF274E}" type="datetimeFigureOut">
              <a:rPr lang="en-US" smtClean="0"/>
              <a:t>10/11/2024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E7FAFA-F7ED-4E04-AC04-BE2F8E7EADE9}" type="slidenum">
              <a:rPr lang="en-US" smtClean="0"/>
              <a:t>‹#›</a:t>
            </a:fld>
            <a:endParaRPr lang="en-US"/>
          </a:p>
        </p:txBody>
      </p:sp>
    </p:spTree>
    <p:extLst>
      <p:ext uri="{BB962C8B-B14F-4D97-AF65-F5344CB8AC3E}">
        <p14:creationId xmlns:p14="http://schemas.microsoft.com/office/powerpoint/2010/main" val="12842775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E7FAFA-F7ED-4E04-AC04-BE2F8E7EADE9}" type="slidenum">
              <a:rPr lang="en-US" smtClean="0"/>
              <a:t>41</a:t>
            </a:fld>
            <a:endParaRPr lang="en-US"/>
          </a:p>
        </p:txBody>
      </p:sp>
    </p:spTree>
    <p:extLst>
      <p:ext uri="{BB962C8B-B14F-4D97-AF65-F5344CB8AC3E}">
        <p14:creationId xmlns:p14="http://schemas.microsoft.com/office/powerpoint/2010/main" val="19479408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E7FAFA-F7ED-4E04-AC04-BE2F8E7EADE9}" type="slidenum">
              <a:rPr lang="en-US" smtClean="0"/>
              <a:t>52</a:t>
            </a:fld>
            <a:endParaRPr lang="en-US"/>
          </a:p>
        </p:txBody>
      </p:sp>
    </p:spTree>
    <p:extLst>
      <p:ext uri="{BB962C8B-B14F-4D97-AF65-F5344CB8AC3E}">
        <p14:creationId xmlns:p14="http://schemas.microsoft.com/office/powerpoint/2010/main" val="467544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E7FAFA-F7ED-4E04-AC04-BE2F8E7EADE9}" type="slidenum">
              <a:rPr lang="en-US" smtClean="0"/>
              <a:t>53</a:t>
            </a:fld>
            <a:endParaRPr lang="en-US"/>
          </a:p>
        </p:txBody>
      </p:sp>
    </p:spTree>
    <p:extLst>
      <p:ext uri="{BB962C8B-B14F-4D97-AF65-F5344CB8AC3E}">
        <p14:creationId xmlns:p14="http://schemas.microsoft.com/office/powerpoint/2010/main" val="24058685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E7FAFA-F7ED-4E04-AC04-BE2F8E7EADE9}" type="slidenum">
              <a:rPr lang="en-US" smtClean="0"/>
              <a:t>55</a:t>
            </a:fld>
            <a:endParaRPr lang="en-US"/>
          </a:p>
        </p:txBody>
      </p:sp>
    </p:spTree>
    <p:extLst>
      <p:ext uri="{BB962C8B-B14F-4D97-AF65-F5344CB8AC3E}">
        <p14:creationId xmlns:p14="http://schemas.microsoft.com/office/powerpoint/2010/main" val="20706196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E7FAFA-F7ED-4E04-AC04-BE2F8E7EADE9}" type="slidenum">
              <a:rPr lang="en-US" smtClean="0"/>
              <a:t>56</a:t>
            </a:fld>
            <a:endParaRPr lang="en-US"/>
          </a:p>
        </p:txBody>
      </p:sp>
    </p:spTree>
    <p:extLst>
      <p:ext uri="{BB962C8B-B14F-4D97-AF65-F5344CB8AC3E}">
        <p14:creationId xmlns:p14="http://schemas.microsoft.com/office/powerpoint/2010/main" val="10372746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E7FAFA-F7ED-4E04-AC04-BE2F8E7EADE9}" type="slidenum">
              <a:rPr lang="en-US" smtClean="0"/>
              <a:t>58</a:t>
            </a:fld>
            <a:endParaRPr lang="en-US"/>
          </a:p>
        </p:txBody>
      </p:sp>
    </p:spTree>
    <p:extLst>
      <p:ext uri="{BB962C8B-B14F-4D97-AF65-F5344CB8AC3E}">
        <p14:creationId xmlns:p14="http://schemas.microsoft.com/office/powerpoint/2010/main" val="27334211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E7FAFA-F7ED-4E04-AC04-BE2F8E7EADE9}" type="slidenum">
              <a:rPr lang="en-US" smtClean="0"/>
              <a:t>59</a:t>
            </a:fld>
            <a:endParaRPr lang="en-US"/>
          </a:p>
        </p:txBody>
      </p:sp>
    </p:spTree>
    <p:extLst>
      <p:ext uri="{BB962C8B-B14F-4D97-AF65-F5344CB8AC3E}">
        <p14:creationId xmlns:p14="http://schemas.microsoft.com/office/powerpoint/2010/main" val="24820719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E7FAFA-F7ED-4E04-AC04-BE2F8E7EADE9}" type="slidenum">
              <a:rPr lang="en-US" smtClean="0"/>
              <a:t>61</a:t>
            </a:fld>
            <a:endParaRPr lang="en-US"/>
          </a:p>
        </p:txBody>
      </p:sp>
    </p:spTree>
    <p:extLst>
      <p:ext uri="{BB962C8B-B14F-4D97-AF65-F5344CB8AC3E}">
        <p14:creationId xmlns:p14="http://schemas.microsoft.com/office/powerpoint/2010/main" val="29450030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E7FAFA-F7ED-4E04-AC04-BE2F8E7EADE9}" type="slidenum">
              <a:rPr lang="en-US" smtClean="0"/>
              <a:t>62</a:t>
            </a:fld>
            <a:endParaRPr lang="en-US"/>
          </a:p>
        </p:txBody>
      </p:sp>
    </p:spTree>
    <p:extLst>
      <p:ext uri="{BB962C8B-B14F-4D97-AF65-F5344CB8AC3E}">
        <p14:creationId xmlns:p14="http://schemas.microsoft.com/office/powerpoint/2010/main" val="5256248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E7FAFA-F7ED-4E04-AC04-BE2F8E7EADE9}" type="slidenum">
              <a:rPr lang="en-US" smtClean="0"/>
              <a:t>64</a:t>
            </a:fld>
            <a:endParaRPr lang="en-US"/>
          </a:p>
        </p:txBody>
      </p:sp>
    </p:spTree>
    <p:extLst>
      <p:ext uri="{BB962C8B-B14F-4D97-AF65-F5344CB8AC3E}">
        <p14:creationId xmlns:p14="http://schemas.microsoft.com/office/powerpoint/2010/main" val="344983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E7FAFA-F7ED-4E04-AC04-BE2F8E7EADE9}" type="slidenum">
              <a:rPr lang="en-US" smtClean="0"/>
              <a:t>42</a:t>
            </a:fld>
            <a:endParaRPr lang="en-US"/>
          </a:p>
        </p:txBody>
      </p:sp>
    </p:spTree>
    <p:extLst>
      <p:ext uri="{BB962C8B-B14F-4D97-AF65-F5344CB8AC3E}">
        <p14:creationId xmlns:p14="http://schemas.microsoft.com/office/powerpoint/2010/main" val="31117299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E7FAFA-F7ED-4E04-AC04-BE2F8E7EADE9}" type="slidenum">
              <a:rPr lang="en-US" smtClean="0"/>
              <a:t>44</a:t>
            </a:fld>
            <a:endParaRPr lang="en-US"/>
          </a:p>
        </p:txBody>
      </p:sp>
    </p:spTree>
    <p:extLst>
      <p:ext uri="{BB962C8B-B14F-4D97-AF65-F5344CB8AC3E}">
        <p14:creationId xmlns:p14="http://schemas.microsoft.com/office/powerpoint/2010/main" val="29450548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E7FAFA-F7ED-4E04-AC04-BE2F8E7EADE9}" type="slidenum">
              <a:rPr lang="en-US" smtClean="0"/>
              <a:t>45</a:t>
            </a:fld>
            <a:endParaRPr lang="en-US"/>
          </a:p>
        </p:txBody>
      </p:sp>
    </p:spTree>
    <p:extLst>
      <p:ext uri="{BB962C8B-B14F-4D97-AF65-F5344CB8AC3E}">
        <p14:creationId xmlns:p14="http://schemas.microsoft.com/office/powerpoint/2010/main" val="23558646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E7FAFA-F7ED-4E04-AC04-BE2F8E7EADE9}" type="slidenum">
              <a:rPr lang="en-US" smtClean="0"/>
              <a:t>46</a:t>
            </a:fld>
            <a:endParaRPr lang="en-US"/>
          </a:p>
        </p:txBody>
      </p:sp>
    </p:spTree>
    <p:extLst>
      <p:ext uri="{BB962C8B-B14F-4D97-AF65-F5344CB8AC3E}">
        <p14:creationId xmlns:p14="http://schemas.microsoft.com/office/powerpoint/2010/main" val="30211455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E7FAFA-F7ED-4E04-AC04-BE2F8E7EADE9}" type="slidenum">
              <a:rPr lang="en-US" smtClean="0"/>
              <a:t>47</a:t>
            </a:fld>
            <a:endParaRPr lang="en-US"/>
          </a:p>
        </p:txBody>
      </p:sp>
    </p:spTree>
    <p:extLst>
      <p:ext uri="{BB962C8B-B14F-4D97-AF65-F5344CB8AC3E}">
        <p14:creationId xmlns:p14="http://schemas.microsoft.com/office/powerpoint/2010/main" val="38241557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E7FAFA-F7ED-4E04-AC04-BE2F8E7EADE9}" type="slidenum">
              <a:rPr lang="en-US" smtClean="0"/>
              <a:t>48</a:t>
            </a:fld>
            <a:endParaRPr lang="en-US"/>
          </a:p>
        </p:txBody>
      </p:sp>
    </p:spTree>
    <p:extLst>
      <p:ext uri="{BB962C8B-B14F-4D97-AF65-F5344CB8AC3E}">
        <p14:creationId xmlns:p14="http://schemas.microsoft.com/office/powerpoint/2010/main" val="21441542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E7FAFA-F7ED-4E04-AC04-BE2F8E7EADE9}" type="slidenum">
              <a:rPr lang="en-US" smtClean="0"/>
              <a:t>49</a:t>
            </a:fld>
            <a:endParaRPr lang="en-US"/>
          </a:p>
        </p:txBody>
      </p:sp>
    </p:spTree>
    <p:extLst>
      <p:ext uri="{BB962C8B-B14F-4D97-AF65-F5344CB8AC3E}">
        <p14:creationId xmlns:p14="http://schemas.microsoft.com/office/powerpoint/2010/main" val="3768274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DE7FAFA-F7ED-4E04-AC04-BE2F8E7EADE9}" type="slidenum">
              <a:rPr lang="en-US" smtClean="0"/>
              <a:t>51</a:t>
            </a:fld>
            <a:endParaRPr lang="en-US"/>
          </a:p>
        </p:txBody>
      </p:sp>
    </p:spTree>
    <p:extLst>
      <p:ext uri="{BB962C8B-B14F-4D97-AF65-F5344CB8AC3E}">
        <p14:creationId xmlns:p14="http://schemas.microsoft.com/office/powerpoint/2010/main" val="29496667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CB1C8B4-F32A-43E4-B089-855C1B9DAF54}" type="datetimeFigureOut">
              <a:rPr lang="en-US" smtClean="0"/>
              <a:t>10/11/2024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35C071-90C2-4E20-9868-D6E1D83E04B0}" type="slidenum">
              <a:rPr lang="en-US" smtClean="0"/>
              <a:t>‹#›</a:t>
            </a:fld>
            <a:endParaRPr 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222678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ACB1C8B4-F32A-43E4-B089-855C1B9DAF54}" type="datetimeFigureOut">
              <a:rPr lang="en-US" smtClean="0"/>
              <a:t>10/11/2024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35C071-90C2-4E20-9868-D6E1D83E04B0}" type="slidenum">
              <a:rPr lang="en-US" smtClean="0"/>
              <a:t>‹#›</a:t>
            </a:fld>
            <a:endParaRPr lang="en-US"/>
          </a:p>
        </p:txBody>
      </p:sp>
    </p:spTree>
    <p:extLst>
      <p:ext uri="{BB962C8B-B14F-4D97-AF65-F5344CB8AC3E}">
        <p14:creationId xmlns:p14="http://schemas.microsoft.com/office/powerpoint/2010/main" val="18556822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B1C8B4-F32A-43E4-B089-855C1B9DAF54}" type="datetimeFigureOut">
              <a:rPr lang="en-US" smtClean="0"/>
              <a:t>10/11/2024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35C071-90C2-4E20-9868-D6E1D83E04B0}" type="slidenum">
              <a:rPr lang="en-US" smtClean="0"/>
              <a:t>‹#›</a:t>
            </a:fld>
            <a:endParaRPr lang="en-US"/>
          </a:p>
        </p:txBody>
      </p:sp>
    </p:spTree>
    <p:extLst>
      <p:ext uri="{BB962C8B-B14F-4D97-AF65-F5344CB8AC3E}">
        <p14:creationId xmlns:p14="http://schemas.microsoft.com/office/powerpoint/2010/main" val="1243972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B1C8B4-F32A-43E4-B089-855C1B9DAF54}" type="datetimeFigureOut">
              <a:rPr lang="en-US" smtClean="0"/>
              <a:t>10/11/2024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35C071-90C2-4E20-9868-D6E1D83E04B0}" type="slidenum">
              <a:rPr lang="en-US" smtClean="0"/>
              <a:t>‹#›</a:t>
            </a:fld>
            <a:endParaRPr 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7268701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B1C8B4-F32A-43E4-B089-855C1B9DAF54}" type="datetimeFigureOut">
              <a:rPr lang="en-US" smtClean="0"/>
              <a:t>10/11/2024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35C071-90C2-4E20-9868-D6E1D83E04B0}" type="slidenum">
              <a:rPr lang="en-US" smtClean="0"/>
              <a:t>‹#›</a:t>
            </a:fld>
            <a:endParaRPr lang="en-US"/>
          </a:p>
        </p:txBody>
      </p:sp>
    </p:spTree>
    <p:extLst>
      <p:ext uri="{BB962C8B-B14F-4D97-AF65-F5344CB8AC3E}">
        <p14:creationId xmlns:p14="http://schemas.microsoft.com/office/powerpoint/2010/main" val="2581861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B1C8B4-F32A-43E4-B089-855C1B9DAF54}" type="datetimeFigureOut">
              <a:rPr lang="en-US" smtClean="0"/>
              <a:t>10/11/2024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35C071-90C2-4E20-9868-D6E1D83E04B0}" type="slidenum">
              <a:rPr lang="en-US" smtClean="0"/>
              <a:t>‹#›</a:t>
            </a:fld>
            <a:endParaRPr 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3117320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B1C8B4-F32A-43E4-B089-855C1B9DAF54}" type="datetimeFigureOut">
              <a:rPr lang="en-US" smtClean="0"/>
              <a:t>10/11/2024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35C071-90C2-4E20-9868-D6E1D83E04B0}" type="slidenum">
              <a:rPr lang="en-US" smtClean="0"/>
              <a:t>‹#›</a:t>
            </a:fld>
            <a:endParaRPr lang="en-US"/>
          </a:p>
        </p:txBody>
      </p:sp>
    </p:spTree>
    <p:extLst>
      <p:ext uri="{BB962C8B-B14F-4D97-AF65-F5344CB8AC3E}">
        <p14:creationId xmlns:p14="http://schemas.microsoft.com/office/powerpoint/2010/main" val="21560312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CB1C8B4-F32A-43E4-B089-855C1B9DAF54}" type="datetimeFigureOut">
              <a:rPr lang="en-US" smtClean="0"/>
              <a:t>10/11/2024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35C071-90C2-4E20-9868-D6E1D83E04B0}" type="slidenum">
              <a:rPr lang="en-US" smtClean="0"/>
              <a:t>‹#›</a:t>
            </a:fld>
            <a:endParaRPr lang="en-US"/>
          </a:p>
        </p:txBody>
      </p:sp>
    </p:spTree>
    <p:extLst>
      <p:ext uri="{BB962C8B-B14F-4D97-AF65-F5344CB8AC3E}">
        <p14:creationId xmlns:p14="http://schemas.microsoft.com/office/powerpoint/2010/main" val="17001171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CB1C8B4-F32A-43E4-B089-855C1B9DAF54}" type="datetimeFigureOut">
              <a:rPr lang="en-US" smtClean="0"/>
              <a:t>10/11/2024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35C071-90C2-4E20-9868-D6E1D83E04B0}" type="slidenum">
              <a:rPr lang="en-US" smtClean="0"/>
              <a:t>‹#›</a:t>
            </a:fld>
            <a:endParaRPr lang="en-US"/>
          </a:p>
        </p:txBody>
      </p:sp>
    </p:spTree>
    <p:extLst>
      <p:ext uri="{BB962C8B-B14F-4D97-AF65-F5344CB8AC3E}">
        <p14:creationId xmlns:p14="http://schemas.microsoft.com/office/powerpoint/2010/main" val="1437402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CB1C8B4-F32A-43E4-B089-855C1B9DAF54}" type="datetimeFigureOut">
              <a:rPr lang="en-US" smtClean="0"/>
              <a:t>10/11/2024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35C071-90C2-4E20-9868-D6E1D83E04B0}" type="slidenum">
              <a:rPr lang="en-US" smtClean="0"/>
              <a:t>‹#›</a:t>
            </a:fld>
            <a:endParaRPr lang="en-US"/>
          </a:p>
        </p:txBody>
      </p:sp>
    </p:spTree>
    <p:extLst>
      <p:ext uri="{BB962C8B-B14F-4D97-AF65-F5344CB8AC3E}">
        <p14:creationId xmlns:p14="http://schemas.microsoft.com/office/powerpoint/2010/main" val="3613057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B1C8B4-F32A-43E4-B089-855C1B9DAF54}" type="datetimeFigureOut">
              <a:rPr lang="en-US" smtClean="0"/>
              <a:t>10/11/2024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335C071-90C2-4E20-9868-D6E1D83E04B0}" type="slidenum">
              <a:rPr lang="en-US" smtClean="0"/>
              <a:t>‹#›</a:t>
            </a:fld>
            <a:endParaRPr lang="en-US"/>
          </a:p>
        </p:txBody>
      </p:sp>
    </p:spTree>
    <p:extLst>
      <p:ext uri="{BB962C8B-B14F-4D97-AF65-F5344CB8AC3E}">
        <p14:creationId xmlns:p14="http://schemas.microsoft.com/office/powerpoint/2010/main" val="3600521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CB1C8B4-F32A-43E4-B089-855C1B9DAF54}" type="datetimeFigureOut">
              <a:rPr lang="en-US" smtClean="0"/>
              <a:t>10/11/2024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35C071-90C2-4E20-9868-D6E1D83E04B0}" type="slidenum">
              <a:rPr lang="en-US" smtClean="0"/>
              <a:t>‹#›</a:t>
            </a:fld>
            <a:endParaRPr lang="en-US"/>
          </a:p>
        </p:txBody>
      </p:sp>
    </p:spTree>
    <p:extLst>
      <p:ext uri="{BB962C8B-B14F-4D97-AF65-F5344CB8AC3E}">
        <p14:creationId xmlns:p14="http://schemas.microsoft.com/office/powerpoint/2010/main" val="7349539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CB1C8B4-F32A-43E4-B089-855C1B9DAF54}" type="datetimeFigureOut">
              <a:rPr lang="en-US" smtClean="0"/>
              <a:t>10/11/2024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335C071-90C2-4E20-9868-D6E1D83E04B0}" type="slidenum">
              <a:rPr lang="en-US" smtClean="0"/>
              <a:t>‹#›</a:t>
            </a:fld>
            <a:endParaRPr lang="en-US"/>
          </a:p>
        </p:txBody>
      </p:sp>
    </p:spTree>
    <p:extLst>
      <p:ext uri="{BB962C8B-B14F-4D97-AF65-F5344CB8AC3E}">
        <p14:creationId xmlns:p14="http://schemas.microsoft.com/office/powerpoint/2010/main" val="1866937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CB1C8B4-F32A-43E4-B089-855C1B9DAF54}" type="datetimeFigureOut">
              <a:rPr lang="en-US" smtClean="0"/>
              <a:t>10/11/2024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335C071-90C2-4E20-9868-D6E1D83E04B0}" type="slidenum">
              <a:rPr lang="en-US" smtClean="0"/>
              <a:t>‹#›</a:t>
            </a:fld>
            <a:endParaRPr lang="en-US"/>
          </a:p>
        </p:txBody>
      </p:sp>
    </p:spTree>
    <p:extLst>
      <p:ext uri="{BB962C8B-B14F-4D97-AF65-F5344CB8AC3E}">
        <p14:creationId xmlns:p14="http://schemas.microsoft.com/office/powerpoint/2010/main" val="14164731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B1C8B4-F32A-43E4-B089-855C1B9DAF54}" type="datetimeFigureOut">
              <a:rPr lang="en-US" smtClean="0"/>
              <a:t>10/11/2024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335C071-90C2-4E20-9868-D6E1D83E04B0}" type="slidenum">
              <a:rPr lang="en-US" smtClean="0"/>
              <a:t>‹#›</a:t>
            </a:fld>
            <a:endParaRPr lang="en-US"/>
          </a:p>
        </p:txBody>
      </p:sp>
    </p:spTree>
    <p:extLst>
      <p:ext uri="{BB962C8B-B14F-4D97-AF65-F5344CB8AC3E}">
        <p14:creationId xmlns:p14="http://schemas.microsoft.com/office/powerpoint/2010/main" val="1979319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B1C8B4-F32A-43E4-B089-855C1B9DAF54}" type="datetimeFigureOut">
              <a:rPr lang="en-US" smtClean="0"/>
              <a:t>10/11/2024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35C071-90C2-4E20-9868-D6E1D83E04B0}" type="slidenum">
              <a:rPr lang="en-US" smtClean="0"/>
              <a:t>‹#›</a:t>
            </a:fld>
            <a:endParaRPr lang="en-US"/>
          </a:p>
        </p:txBody>
      </p:sp>
    </p:spTree>
    <p:extLst>
      <p:ext uri="{BB962C8B-B14F-4D97-AF65-F5344CB8AC3E}">
        <p14:creationId xmlns:p14="http://schemas.microsoft.com/office/powerpoint/2010/main" val="4007445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B1C8B4-F32A-43E4-B089-855C1B9DAF54}" type="datetimeFigureOut">
              <a:rPr lang="en-US" smtClean="0"/>
              <a:t>10/11/2024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335C071-90C2-4E20-9868-D6E1D83E04B0}" type="slidenum">
              <a:rPr lang="en-US" smtClean="0"/>
              <a:t>‹#›</a:t>
            </a:fld>
            <a:endParaRPr lang="en-US"/>
          </a:p>
        </p:txBody>
      </p:sp>
    </p:spTree>
    <p:extLst>
      <p:ext uri="{BB962C8B-B14F-4D97-AF65-F5344CB8AC3E}">
        <p14:creationId xmlns:p14="http://schemas.microsoft.com/office/powerpoint/2010/main" val="35671944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ACB1C8B4-F32A-43E4-B089-855C1B9DAF54}" type="datetimeFigureOut">
              <a:rPr lang="en-US" smtClean="0"/>
              <a:t>10/11/2024</a:t>
            </a:fld>
            <a:endParaRPr lang="en-US"/>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7335C071-90C2-4E20-9868-D6E1D83E04B0}" type="slidenum">
              <a:rPr lang="en-US" smtClean="0"/>
              <a:t>‹#›</a:t>
            </a:fld>
            <a:endParaRPr lang="en-US"/>
          </a:p>
        </p:txBody>
      </p:sp>
    </p:spTree>
    <p:extLst>
      <p:ext uri="{BB962C8B-B14F-4D97-AF65-F5344CB8AC3E}">
        <p14:creationId xmlns:p14="http://schemas.microsoft.com/office/powerpoint/2010/main" val="4294053067"/>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50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50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50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4pPr>
      <a:lvl5pPr marL="21145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18A78-4002-6B7C-2398-5287FEF8D1EA}"/>
              </a:ext>
            </a:extLst>
          </p:cNvPr>
          <p:cNvSpPr>
            <a:spLocks noGrp="1"/>
          </p:cNvSpPr>
          <p:nvPr>
            <p:ph type="ctrTitle"/>
          </p:nvPr>
        </p:nvSpPr>
        <p:spPr/>
        <p:txBody>
          <a:bodyPr>
            <a:normAutofit/>
          </a:bodyPr>
          <a:lstStyle/>
          <a:p>
            <a:r>
              <a:rPr lang="en-US" sz="8000" dirty="0"/>
              <a:t>Light</a:t>
            </a:r>
          </a:p>
        </p:txBody>
      </p:sp>
      <p:sp>
        <p:nvSpPr>
          <p:cNvPr id="3" name="Subtitle 2">
            <a:extLst>
              <a:ext uri="{FF2B5EF4-FFF2-40B4-BE49-F238E27FC236}">
                <a16:creationId xmlns:a16="http://schemas.microsoft.com/office/drawing/2014/main" id="{235A62DF-F87F-A0C1-6425-17AF39B4BD75}"/>
              </a:ext>
            </a:extLst>
          </p:cNvPr>
          <p:cNvSpPr>
            <a:spLocks noGrp="1"/>
          </p:cNvSpPr>
          <p:nvPr>
            <p:ph type="subTitle" idx="1"/>
          </p:nvPr>
        </p:nvSpPr>
        <p:spPr>
          <a:xfrm>
            <a:off x="684212" y="3843867"/>
            <a:ext cx="6630988" cy="1947333"/>
          </a:xfrm>
        </p:spPr>
        <p:txBody>
          <a:bodyPr>
            <a:normAutofit/>
          </a:bodyPr>
          <a:lstStyle/>
          <a:p>
            <a:r>
              <a:rPr lang="en-US" sz="4400" dirty="0"/>
              <a:t>2024 Quarter 4 Lesson 2</a:t>
            </a:r>
          </a:p>
        </p:txBody>
      </p:sp>
    </p:spTree>
    <p:extLst>
      <p:ext uri="{BB962C8B-B14F-4D97-AF65-F5344CB8AC3E}">
        <p14:creationId xmlns:p14="http://schemas.microsoft.com/office/powerpoint/2010/main" val="8185695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9B75C-33E9-EB9D-267B-EA035E9A7476}"/>
              </a:ext>
            </a:extLst>
          </p:cNvPr>
          <p:cNvSpPr>
            <a:spLocks noGrp="1"/>
          </p:cNvSpPr>
          <p:nvPr>
            <p:ph type="title"/>
          </p:nvPr>
        </p:nvSpPr>
        <p:spPr>
          <a:xfrm>
            <a:off x="1139687" y="685800"/>
            <a:ext cx="9145725" cy="3163957"/>
          </a:xfrm>
        </p:spPr>
        <p:txBody>
          <a:bodyPr>
            <a:normAutofit fontScale="90000"/>
          </a:bodyPr>
          <a:lstStyle/>
          <a:p>
            <a:r>
              <a:rPr lang="en-US" sz="3600" dirty="0"/>
              <a:t>As our physical life is sustained by food, so our spiritual life is sustained by the word of God. And every soul is to receive life from God's word for himself. As we must eat for ourselves in order to receive nourishment, so we must receive the word for ourselves. </a:t>
            </a:r>
          </a:p>
        </p:txBody>
      </p:sp>
      <p:sp>
        <p:nvSpPr>
          <p:cNvPr id="3" name="Text Placeholder 2">
            <a:extLst>
              <a:ext uri="{FF2B5EF4-FFF2-40B4-BE49-F238E27FC236}">
                <a16:creationId xmlns:a16="http://schemas.microsoft.com/office/drawing/2014/main" id="{A38ABBA1-0557-18AE-2D01-D4C7E1B9A5B1}"/>
              </a:ext>
            </a:extLst>
          </p:cNvPr>
          <p:cNvSpPr>
            <a:spLocks noGrp="1"/>
          </p:cNvSpPr>
          <p:nvPr>
            <p:ph type="body" sz="quarter" idx="13"/>
          </p:nvPr>
        </p:nvSpPr>
        <p:spPr>
          <a:xfrm>
            <a:off x="7787376" y="3849757"/>
            <a:ext cx="4185963" cy="990598"/>
          </a:xfrm>
        </p:spPr>
        <p:txBody>
          <a:bodyPr>
            <a:normAutofit/>
          </a:bodyPr>
          <a:lstStyle/>
          <a:p>
            <a:r>
              <a:rPr lang="en-US" sz="2400" b="1" dirty="0"/>
              <a:t>The Desire of Ages, p. 390</a:t>
            </a:r>
          </a:p>
        </p:txBody>
      </p:sp>
      <p:pic>
        <p:nvPicPr>
          <p:cNvPr id="39938" name="Picture 2" descr="Luke 24:35 - &quot;And they told what things were done in the way, and how he was known of them in breaking of bread.&quot;">
            <a:extLst>
              <a:ext uri="{FF2B5EF4-FFF2-40B4-BE49-F238E27FC236}">
                <a16:creationId xmlns:a16="http://schemas.microsoft.com/office/drawing/2014/main" id="{6627CF89-521A-21CC-FD10-93F2B8CD90E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986" b="41372"/>
          <a:stretch/>
        </p:blipFill>
        <p:spPr bwMode="auto">
          <a:xfrm>
            <a:off x="1139687" y="4200938"/>
            <a:ext cx="4876800" cy="2372141"/>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24209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9B75C-33E9-EB9D-267B-EA035E9A7476}"/>
              </a:ext>
            </a:extLst>
          </p:cNvPr>
          <p:cNvSpPr>
            <a:spLocks noGrp="1"/>
          </p:cNvSpPr>
          <p:nvPr>
            <p:ph type="title"/>
          </p:nvPr>
        </p:nvSpPr>
        <p:spPr>
          <a:xfrm>
            <a:off x="1139687" y="218662"/>
            <a:ext cx="9145725" cy="3631096"/>
          </a:xfrm>
        </p:spPr>
        <p:txBody>
          <a:bodyPr>
            <a:normAutofit/>
          </a:bodyPr>
          <a:lstStyle/>
          <a:p>
            <a:r>
              <a:rPr lang="en-US" sz="3600" dirty="0"/>
              <a:t>We are not to obtain it merely through the medium of another's mind. We should carefully study the Bible, asking God for the aid of the Holy Spirit, that we may understand His word.</a:t>
            </a:r>
          </a:p>
        </p:txBody>
      </p:sp>
      <p:sp>
        <p:nvSpPr>
          <p:cNvPr id="3" name="Text Placeholder 2">
            <a:extLst>
              <a:ext uri="{FF2B5EF4-FFF2-40B4-BE49-F238E27FC236}">
                <a16:creationId xmlns:a16="http://schemas.microsoft.com/office/drawing/2014/main" id="{A38ABBA1-0557-18AE-2D01-D4C7E1B9A5B1}"/>
              </a:ext>
            </a:extLst>
          </p:cNvPr>
          <p:cNvSpPr>
            <a:spLocks noGrp="1"/>
          </p:cNvSpPr>
          <p:nvPr>
            <p:ph type="body" sz="quarter" idx="13"/>
          </p:nvPr>
        </p:nvSpPr>
        <p:spPr>
          <a:xfrm>
            <a:off x="7787376" y="3849757"/>
            <a:ext cx="4185963" cy="990598"/>
          </a:xfrm>
        </p:spPr>
        <p:txBody>
          <a:bodyPr>
            <a:normAutofit/>
          </a:bodyPr>
          <a:lstStyle/>
          <a:p>
            <a:r>
              <a:rPr lang="en-US" sz="2400" b="1" dirty="0"/>
              <a:t>The Desire of Ages, p. 390</a:t>
            </a:r>
          </a:p>
        </p:txBody>
      </p:sp>
      <p:pic>
        <p:nvPicPr>
          <p:cNvPr id="40962" name="Picture 2" descr="John 1:1 “In the beginning was the Word, and the Word was with God, and the Word was God.” ‭">
            <a:extLst>
              <a:ext uri="{FF2B5EF4-FFF2-40B4-BE49-F238E27FC236}">
                <a16:creationId xmlns:a16="http://schemas.microsoft.com/office/drawing/2014/main" id="{70F4EEFB-A8D8-5A69-96A0-4D9417D52AF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3220" b="21060"/>
          <a:stretch/>
        </p:blipFill>
        <p:spPr bwMode="auto">
          <a:xfrm>
            <a:off x="1139687" y="3955774"/>
            <a:ext cx="5632174" cy="2575036"/>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08416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9B75C-33E9-EB9D-267B-EA035E9A7476}"/>
              </a:ext>
            </a:extLst>
          </p:cNvPr>
          <p:cNvSpPr>
            <a:spLocks noGrp="1"/>
          </p:cNvSpPr>
          <p:nvPr>
            <p:ph type="title"/>
          </p:nvPr>
        </p:nvSpPr>
        <p:spPr>
          <a:xfrm>
            <a:off x="1139687" y="218662"/>
            <a:ext cx="9145725" cy="3631096"/>
          </a:xfrm>
        </p:spPr>
        <p:txBody>
          <a:bodyPr>
            <a:normAutofit fontScale="90000"/>
          </a:bodyPr>
          <a:lstStyle/>
          <a:p>
            <a:r>
              <a:rPr lang="en-US" sz="3600" dirty="0"/>
              <a:t>We should take one verse, and concentrate the mind on the task of ascertaining the thought which God has put in that verse for us. We should dwell upon the thought until it becomes our own, and we know “what saith the Lord.”</a:t>
            </a:r>
          </a:p>
        </p:txBody>
      </p:sp>
      <p:sp>
        <p:nvSpPr>
          <p:cNvPr id="3" name="Text Placeholder 2">
            <a:extLst>
              <a:ext uri="{FF2B5EF4-FFF2-40B4-BE49-F238E27FC236}">
                <a16:creationId xmlns:a16="http://schemas.microsoft.com/office/drawing/2014/main" id="{A38ABBA1-0557-18AE-2D01-D4C7E1B9A5B1}"/>
              </a:ext>
            </a:extLst>
          </p:cNvPr>
          <p:cNvSpPr>
            <a:spLocks noGrp="1"/>
          </p:cNvSpPr>
          <p:nvPr>
            <p:ph type="body" sz="quarter" idx="13"/>
          </p:nvPr>
        </p:nvSpPr>
        <p:spPr>
          <a:xfrm>
            <a:off x="6866350" y="3429000"/>
            <a:ext cx="4185963" cy="990598"/>
          </a:xfrm>
        </p:spPr>
        <p:txBody>
          <a:bodyPr>
            <a:normAutofit/>
          </a:bodyPr>
          <a:lstStyle/>
          <a:p>
            <a:r>
              <a:rPr lang="en-US" sz="2400" b="1" dirty="0"/>
              <a:t>The Desire of Ages, p. 390</a:t>
            </a:r>
          </a:p>
        </p:txBody>
      </p:sp>
      <p:pic>
        <p:nvPicPr>
          <p:cNvPr id="41986" name="Picture 2" descr="Ezekiel 33:23 - &quot;Then the word of the LORD came unto me, saying,&quot;">
            <a:extLst>
              <a:ext uri="{FF2B5EF4-FFF2-40B4-BE49-F238E27FC236}">
                <a16:creationId xmlns:a16="http://schemas.microsoft.com/office/drawing/2014/main" id="{93915693-B111-DFD5-5422-50A6EF3F543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3961" b="19517"/>
          <a:stretch/>
        </p:blipFill>
        <p:spPr bwMode="auto">
          <a:xfrm>
            <a:off x="1139687" y="3849757"/>
            <a:ext cx="5193324" cy="2935356"/>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70470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473149"/>
            <a:ext cx="8534400" cy="1007780"/>
          </a:xfrm>
        </p:spPr>
        <p:txBody>
          <a:bodyPr>
            <a:normAutofit/>
          </a:bodyPr>
          <a:lstStyle/>
          <a:p>
            <a:r>
              <a:rPr lang="en-US" sz="4400" b="1" dirty="0"/>
              <a:t>John 6:51</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251791" y="72887"/>
            <a:ext cx="4843669" cy="5705743"/>
          </a:xfrm>
        </p:spPr>
        <p:txBody>
          <a:bodyPr>
            <a:normAutofit fontScale="92500" lnSpcReduction="10000"/>
          </a:bodyPr>
          <a:lstStyle/>
          <a:p>
            <a:pPr marL="0" indent="0">
              <a:buNone/>
            </a:pPr>
            <a:r>
              <a:rPr lang="en-US" sz="4000" dirty="0"/>
              <a:t>51 I am the living bread which came down from heaven: if any man eat of this bread, he shall live for ever: and the bread that I will give is my flesh, which I will give for the life of the world.</a:t>
            </a:r>
          </a:p>
        </p:txBody>
      </p:sp>
      <p:pic>
        <p:nvPicPr>
          <p:cNvPr id="38914" name="Picture 2" descr="John 6:51 - &quot;I am the living bread which came down from heaven: if any man eat of this bread, he shall live for ever: and the bread that I will give is my flesh, which I will give for the life of the world.&quot;">
            <a:extLst>
              <a:ext uri="{FF2B5EF4-FFF2-40B4-BE49-F238E27FC236}">
                <a16:creationId xmlns:a16="http://schemas.microsoft.com/office/drawing/2014/main" id="{3C6C0878-2A9A-EB4B-674E-5D40290610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0"/>
            <a:ext cx="6858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84352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9B75C-33E9-EB9D-267B-EA035E9A7476}"/>
              </a:ext>
            </a:extLst>
          </p:cNvPr>
          <p:cNvSpPr>
            <a:spLocks noGrp="1"/>
          </p:cNvSpPr>
          <p:nvPr>
            <p:ph type="title"/>
          </p:nvPr>
        </p:nvSpPr>
        <p:spPr>
          <a:xfrm>
            <a:off x="1139687" y="218662"/>
            <a:ext cx="9145725" cy="3631096"/>
          </a:xfrm>
        </p:spPr>
        <p:txBody>
          <a:bodyPr>
            <a:normAutofit fontScale="90000"/>
          </a:bodyPr>
          <a:lstStyle/>
          <a:p>
            <a:r>
              <a:rPr lang="en-US" sz="3600" dirty="0"/>
              <a:t>By looking constantly to Jesus with the eye of faith, we shall be strengthened. God will make the most precious revelations to His hungering, thirsting people. They will find that Christ is a personal </a:t>
            </a:r>
            <a:r>
              <a:rPr lang="en-US" sz="3600" dirty="0" err="1"/>
              <a:t>Saviour</a:t>
            </a:r>
            <a:r>
              <a:rPr lang="en-US" sz="3600" dirty="0"/>
              <a:t>. As they feed upon His word, they find that it is spirit and life.</a:t>
            </a:r>
          </a:p>
        </p:txBody>
      </p:sp>
      <p:sp>
        <p:nvSpPr>
          <p:cNvPr id="3" name="Text Placeholder 2">
            <a:extLst>
              <a:ext uri="{FF2B5EF4-FFF2-40B4-BE49-F238E27FC236}">
                <a16:creationId xmlns:a16="http://schemas.microsoft.com/office/drawing/2014/main" id="{A38ABBA1-0557-18AE-2D01-D4C7E1B9A5B1}"/>
              </a:ext>
            </a:extLst>
          </p:cNvPr>
          <p:cNvSpPr>
            <a:spLocks noGrp="1"/>
          </p:cNvSpPr>
          <p:nvPr>
            <p:ph type="body" sz="quarter" idx="13"/>
          </p:nvPr>
        </p:nvSpPr>
        <p:spPr>
          <a:xfrm>
            <a:off x="6866350" y="3429000"/>
            <a:ext cx="4185963" cy="990598"/>
          </a:xfrm>
        </p:spPr>
        <p:txBody>
          <a:bodyPr>
            <a:normAutofit/>
          </a:bodyPr>
          <a:lstStyle/>
          <a:p>
            <a:r>
              <a:rPr lang="en-US" sz="2400" b="1" dirty="0"/>
              <a:t>The Desire of Ages, p. 391</a:t>
            </a:r>
          </a:p>
        </p:txBody>
      </p:sp>
      <p:pic>
        <p:nvPicPr>
          <p:cNvPr id="43010" name="Picture 2" descr="The grass withers and the flowers fall, but the word of our God endures forever.">
            <a:extLst>
              <a:ext uri="{FF2B5EF4-FFF2-40B4-BE49-F238E27FC236}">
                <a16:creationId xmlns:a16="http://schemas.microsoft.com/office/drawing/2014/main" id="{EA9929E6-C298-13FA-7F6E-52F16880460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4879" b="42802"/>
          <a:stretch/>
        </p:blipFill>
        <p:spPr bwMode="auto">
          <a:xfrm>
            <a:off x="1139687" y="4141382"/>
            <a:ext cx="6168887" cy="2610601"/>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18183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9B75C-33E9-EB9D-267B-EA035E9A7476}"/>
              </a:ext>
            </a:extLst>
          </p:cNvPr>
          <p:cNvSpPr>
            <a:spLocks noGrp="1"/>
          </p:cNvSpPr>
          <p:nvPr>
            <p:ph type="title"/>
          </p:nvPr>
        </p:nvSpPr>
        <p:spPr>
          <a:xfrm>
            <a:off x="1139687" y="218662"/>
            <a:ext cx="9145725" cy="3631096"/>
          </a:xfrm>
        </p:spPr>
        <p:txBody>
          <a:bodyPr>
            <a:normAutofit fontScale="90000"/>
          </a:bodyPr>
          <a:lstStyle/>
          <a:p>
            <a:r>
              <a:rPr lang="en-US" sz="3600" dirty="0"/>
              <a:t>The word destroys the natural, earthly nature, and imparts a new life in Christ Jesus. The Holy Spirit comes to the soul as a Comforter. By the transforming agency of His grace, the image of God is reproduced in the disciple; he becomes a new creature.</a:t>
            </a:r>
          </a:p>
        </p:txBody>
      </p:sp>
      <p:sp>
        <p:nvSpPr>
          <p:cNvPr id="3" name="Text Placeholder 2">
            <a:extLst>
              <a:ext uri="{FF2B5EF4-FFF2-40B4-BE49-F238E27FC236}">
                <a16:creationId xmlns:a16="http://schemas.microsoft.com/office/drawing/2014/main" id="{A38ABBA1-0557-18AE-2D01-D4C7E1B9A5B1}"/>
              </a:ext>
            </a:extLst>
          </p:cNvPr>
          <p:cNvSpPr>
            <a:spLocks noGrp="1"/>
          </p:cNvSpPr>
          <p:nvPr>
            <p:ph type="body" sz="quarter" idx="13"/>
          </p:nvPr>
        </p:nvSpPr>
        <p:spPr>
          <a:xfrm>
            <a:off x="6866350" y="3429000"/>
            <a:ext cx="4185963" cy="990598"/>
          </a:xfrm>
        </p:spPr>
        <p:txBody>
          <a:bodyPr>
            <a:normAutofit/>
          </a:bodyPr>
          <a:lstStyle/>
          <a:p>
            <a:r>
              <a:rPr lang="en-US" sz="2400" b="1" dirty="0"/>
              <a:t>The Desire of Ages, p. 391</a:t>
            </a:r>
          </a:p>
        </p:txBody>
      </p:sp>
      <p:pic>
        <p:nvPicPr>
          <p:cNvPr id="44034" name="Picture 2" descr="Colossians 1:15 - &quot;Who is the image of the invisible God, the firstborn of every creature:&quot;">
            <a:extLst>
              <a:ext uri="{FF2B5EF4-FFF2-40B4-BE49-F238E27FC236}">
                <a16:creationId xmlns:a16="http://schemas.microsoft.com/office/drawing/2014/main" id="{CBF558DD-2FF1-3A36-4EFB-A755BE36876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959" b="42866"/>
          <a:stretch/>
        </p:blipFill>
        <p:spPr bwMode="auto">
          <a:xfrm>
            <a:off x="1265583" y="3849758"/>
            <a:ext cx="4876800" cy="2544418"/>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40070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9B75C-33E9-EB9D-267B-EA035E9A7476}"/>
              </a:ext>
            </a:extLst>
          </p:cNvPr>
          <p:cNvSpPr>
            <a:spLocks noGrp="1"/>
          </p:cNvSpPr>
          <p:nvPr>
            <p:ph type="title"/>
          </p:nvPr>
        </p:nvSpPr>
        <p:spPr>
          <a:xfrm>
            <a:off x="1139687" y="218662"/>
            <a:ext cx="9145725" cy="3631096"/>
          </a:xfrm>
        </p:spPr>
        <p:txBody>
          <a:bodyPr>
            <a:normAutofit fontScale="90000"/>
          </a:bodyPr>
          <a:lstStyle/>
          <a:p>
            <a:r>
              <a:rPr lang="en-US" sz="3600" dirty="0"/>
              <a:t>Love takes the place of hatred, and the heart receives the divine similitude. This is what it means to live “by every word that </a:t>
            </a:r>
            <a:r>
              <a:rPr lang="en-US" sz="3600" dirty="0" err="1"/>
              <a:t>proceedeth</a:t>
            </a:r>
            <a:r>
              <a:rPr lang="en-US" sz="3600" dirty="0"/>
              <a:t> out of the mouth of God.” This is eating the Bread that comes down from heaven.</a:t>
            </a:r>
          </a:p>
        </p:txBody>
      </p:sp>
      <p:sp>
        <p:nvSpPr>
          <p:cNvPr id="3" name="Text Placeholder 2">
            <a:extLst>
              <a:ext uri="{FF2B5EF4-FFF2-40B4-BE49-F238E27FC236}">
                <a16:creationId xmlns:a16="http://schemas.microsoft.com/office/drawing/2014/main" id="{A38ABBA1-0557-18AE-2D01-D4C7E1B9A5B1}"/>
              </a:ext>
            </a:extLst>
          </p:cNvPr>
          <p:cNvSpPr>
            <a:spLocks noGrp="1"/>
          </p:cNvSpPr>
          <p:nvPr>
            <p:ph type="body" sz="quarter" idx="13"/>
          </p:nvPr>
        </p:nvSpPr>
        <p:spPr>
          <a:xfrm>
            <a:off x="6866350" y="3429000"/>
            <a:ext cx="4185963" cy="990598"/>
          </a:xfrm>
        </p:spPr>
        <p:txBody>
          <a:bodyPr>
            <a:normAutofit/>
          </a:bodyPr>
          <a:lstStyle/>
          <a:p>
            <a:r>
              <a:rPr lang="en-US" sz="2400" b="1" dirty="0"/>
              <a:t>The Desire of Ages, p. 391</a:t>
            </a:r>
          </a:p>
        </p:txBody>
      </p:sp>
      <p:pic>
        <p:nvPicPr>
          <p:cNvPr id="45058" name="Picture 2" descr="John 6:58 - &quot;This is that bread which came down from heaven: not as your fathers did eat manna, and are dead: he that eateth of this bread shall live for ever.&quot;">
            <a:extLst>
              <a:ext uri="{FF2B5EF4-FFF2-40B4-BE49-F238E27FC236}">
                <a16:creationId xmlns:a16="http://schemas.microsoft.com/office/drawing/2014/main" id="{6BF329E9-8FB4-16F7-F645-8F24F8FC1A3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4280"/>
          <a:stretch/>
        </p:blipFill>
        <p:spPr bwMode="auto">
          <a:xfrm>
            <a:off x="1219199" y="3647661"/>
            <a:ext cx="5601435" cy="2560982"/>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62158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473149"/>
            <a:ext cx="8534400" cy="1007780"/>
          </a:xfrm>
        </p:spPr>
        <p:txBody>
          <a:bodyPr>
            <a:normAutofit/>
          </a:bodyPr>
          <a:lstStyle/>
          <a:p>
            <a:r>
              <a:rPr lang="en-US" sz="4400" b="1" dirty="0"/>
              <a:t>John 9:1-41</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684212" y="685799"/>
            <a:ext cx="7262584" cy="5092831"/>
          </a:xfrm>
        </p:spPr>
        <p:txBody>
          <a:bodyPr>
            <a:normAutofit lnSpcReduction="10000"/>
          </a:bodyPr>
          <a:lstStyle/>
          <a:p>
            <a:r>
              <a:rPr lang="en-US" sz="4000" dirty="0"/>
              <a:t>9 And as Jesus passed by, he saw a man which was blind from his birth.</a:t>
            </a:r>
          </a:p>
          <a:p>
            <a:r>
              <a:rPr lang="en-US" sz="4000" dirty="0"/>
              <a:t>2 And his disciples asked him, saying, Master, who did sin, this man, or his parents, that he was born blind?</a:t>
            </a:r>
          </a:p>
        </p:txBody>
      </p:sp>
      <p:pic>
        <p:nvPicPr>
          <p:cNvPr id="1026" name="Picture 2" descr="As Jesus was walking through Jerusalem he saw a man who had been born blind. – Slide 1">
            <a:extLst>
              <a:ext uri="{FF2B5EF4-FFF2-40B4-BE49-F238E27FC236}">
                <a16:creationId xmlns:a16="http://schemas.microsoft.com/office/drawing/2014/main" id="{F9C61B3C-A6FC-2648-DFCE-CA552A05C5E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8488"/>
          <a:stretch/>
        </p:blipFill>
        <p:spPr bwMode="auto">
          <a:xfrm>
            <a:off x="7751523" y="377072"/>
            <a:ext cx="4041410" cy="4238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76008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4864231"/>
            <a:ext cx="8534400" cy="1423447"/>
          </a:xfrm>
        </p:spPr>
        <p:txBody>
          <a:bodyPr>
            <a:normAutofit/>
          </a:bodyPr>
          <a:lstStyle/>
          <a:p>
            <a:r>
              <a:rPr lang="en-US" sz="4400" b="1" dirty="0"/>
              <a:t>The Desire of ages p. 471</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684212" y="685799"/>
            <a:ext cx="10873050" cy="5092831"/>
          </a:xfrm>
        </p:spPr>
        <p:txBody>
          <a:bodyPr>
            <a:normAutofit/>
          </a:bodyPr>
          <a:lstStyle/>
          <a:p>
            <a:pPr marL="0" indent="0">
              <a:buNone/>
            </a:pPr>
            <a:r>
              <a:rPr lang="en-US" sz="4000" dirty="0"/>
              <a:t>It was generally believed by the Jews that sin is punished in this life. Every affliction was regarded as the penalty of some wrongdoing, either of the sufferer himself or of his parents.</a:t>
            </a:r>
          </a:p>
        </p:txBody>
      </p:sp>
    </p:spTree>
    <p:extLst>
      <p:ext uri="{BB962C8B-B14F-4D97-AF65-F5344CB8AC3E}">
        <p14:creationId xmlns:p14="http://schemas.microsoft.com/office/powerpoint/2010/main" val="24473600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EB5E9-445D-5302-057B-F12C7855D594}"/>
              </a:ext>
            </a:extLst>
          </p:cNvPr>
          <p:cNvSpPr>
            <a:spLocks noGrp="1"/>
          </p:cNvSpPr>
          <p:nvPr>
            <p:ph type="title"/>
          </p:nvPr>
        </p:nvSpPr>
        <p:spPr>
          <a:xfrm>
            <a:off x="684212" y="4853253"/>
            <a:ext cx="9968077" cy="1507067"/>
          </a:xfrm>
        </p:spPr>
        <p:txBody>
          <a:bodyPr/>
          <a:lstStyle/>
          <a:p>
            <a:r>
              <a:rPr lang="en-US" dirty="0"/>
              <a:t>Talmud, Shabbat 55a, Soncino ed., p. 255</a:t>
            </a:r>
          </a:p>
        </p:txBody>
      </p:sp>
      <p:sp>
        <p:nvSpPr>
          <p:cNvPr id="3" name="Content Placeholder 2">
            <a:extLst>
              <a:ext uri="{FF2B5EF4-FFF2-40B4-BE49-F238E27FC236}">
                <a16:creationId xmlns:a16="http://schemas.microsoft.com/office/drawing/2014/main" id="{2B4246FF-EDD2-9038-FBBC-50D51E9A8490}"/>
              </a:ext>
            </a:extLst>
          </p:cNvPr>
          <p:cNvSpPr>
            <a:spLocks noGrp="1"/>
          </p:cNvSpPr>
          <p:nvPr>
            <p:ph idx="1"/>
          </p:nvPr>
        </p:nvSpPr>
        <p:spPr>
          <a:xfrm>
            <a:off x="684213" y="685800"/>
            <a:ext cx="4881700" cy="4542183"/>
          </a:xfrm>
        </p:spPr>
        <p:txBody>
          <a:bodyPr>
            <a:normAutofit/>
          </a:bodyPr>
          <a:lstStyle/>
          <a:p>
            <a:pPr marL="0" indent="0">
              <a:buNone/>
            </a:pPr>
            <a:r>
              <a:rPr lang="en-US" sz="4800" dirty="0"/>
              <a:t>"There is no death without sin, and there is no suffering without iniquity."</a:t>
            </a:r>
          </a:p>
        </p:txBody>
      </p:sp>
      <p:pic>
        <p:nvPicPr>
          <p:cNvPr id="2052" name="Picture 4" descr="What Is the Talmud? - A comprehensive ...">
            <a:extLst>
              <a:ext uri="{FF2B5EF4-FFF2-40B4-BE49-F238E27FC236}">
                <a16:creationId xmlns:a16="http://schemas.microsoft.com/office/drawing/2014/main" id="{84FA1C99-6514-C60C-574F-AA5820D5419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29"/>
          <a:stretch/>
        </p:blipFill>
        <p:spPr bwMode="auto">
          <a:xfrm>
            <a:off x="5307086" y="599661"/>
            <a:ext cx="6884914" cy="389945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2061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473149"/>
            <a:ext cx="8534400" cy="1007780"/>
          </a:xfrm>
        </p:spPr>
        <p:txBody>
          <a:bodyPr>
            <a:normAutofit/>
          </a:bodyPr>
          <a:lstStyle/>
          <a:p>
            <a:r>
              <a:rPr lang="en-US" sz="4400" b="1" dirty="0"/>
              <a:t>John 1:1-5</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684212" y="685799"/>
            <a:ext cx="4371492" cy="5092831"/>
          </a:xfrm>
        </p:spPr>
        <p:txBody>
          <a:bodyPr>
            <a:normAutofit/>
          </a:bodyPr>
          <a:lstStyle/>
          <a:p>
            <a:r>
              <a:rPr lang="en-US" sz="4000" dirty="0"/>
              <a:t>1 In the beginning was the Word, and the Word was with God, and the Word was God.</a:t>
            </a:r>
          </a:p>
        </p:txBody>
      </p:sp>
      <p:pic>
        <p:nvPicPr>
          <p:cNvPr id="30722" name="Picture 2" descr="John 1:1">
            <a:extLst>
              <a:ext uri="{FF2B5EF4-FFF2-40B4-BE49-F238E27FC236}">
                <a16:creationId xmlns:a16="http://schemas.microsoft.com/office/drawing/2014/main" id="{8EC55D78-0912-6DCE-9211-271BE1DB89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0"/>
            <a:ext cx="6858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81078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EB5E9-445D-5302-057B-F12C7855D594}"/>
              </a:ext>
            </a:extLst>
          </p:cNvPr>
          <p:cNvSpPr>
            <a:spLocks noGrp="1"/>
          </p:cNvSpPr>
          <p:nvPr>
            <p:ph type="title"/>
          </p:nvPr>
        </p:nvSpPr>
        <p:spPr>
          <a:xfrm>
            <a:off x="684212" y="4853253"/>
            <a:ext cx="10540379" cy="1507067"/>
          </a:xfrm>
        </p:spPr>
        <p:txBody>
          <a:bodyPr/>
          <a:lstStyle/>
          <a:p>
            <a:r>
              <a:rPr lang="it-IT" dirty="0"/>
              <a:t>Talmud, Nedarim 41a, Soncino ed., p. 130</a:t>
            </a:r>
            <a:endParaRPr lang="en-US" dirty="0"/>
          </a:p>
        </p:txBody>
      </p:sp>
      <p:sp>
        <p:nvSpPr>
          <p:cNvPr id="3" name="Content Placeholder 2">
            <a:extLst>
              <a:ext uri="{FF2B5EF4-FFF2-40B4-BE49-F238E27FC236}">
                <a16:creationId xmlns:a16="http://schemas.microsoft.com/office/drawing/2014/main" id="{2B4246FF-EDD2-9038-FBBC-50D51E9A8490}"/>
              </a:ext>
            </a:extLst>
          </p:cNvPr>
          <p:cNvSpPr>
            <a:spLocks noGrp="1"/>
          </p:cNvSpPr>
          <p:nvPr>
            <p:ph idx="1"/>
          </p:nvPr>
        </p:nvSpPr>
        <p:spPr>
          <a:xfrm>
            <a:off x="684212" y="940904"/>
            <a:ext cx="6216209" cy="4101548"/>
          </a:xfrm>
        </p:spPr>
        <p:txBody>
          <a:bodyPr>
            <a:normAutofit/>
          </a:bodyPr>
          <a:lstStyle/>
          <a:p>
            <a:pPr marL="0" indent="0">
              <a:buNone/>
            </a:pPr>
            <a:r>
              <a:rPr lang="en-US" sz="4800" dirty="0"/>
              <a:t>"A sick man does not recover from his sickness until all his sins are forgiven him." </a:t>
            </a:r>
          </a:p>
        </p:txBody>
      </p:sp>
      <p:pic>
        <p:nvPicPr>
          <p:cNvPr id="3074" name="Picture 2" descr="Talmud - Wikipedia">
            <a:extLst>
              <a:ext uri="{FF2B5EF4-FFF2-40B4-BE49-F238E27FC236}">
                <a16:creationId xmlns:a16="http://schemas.microsoft.com/office/drawing/2014/main" id="{5376CE99-31C1-E45B-D8B4-D711032A65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7700" y="676790"/>
            <a:ext cx="4655548" cy="376323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94048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4246FF-EDD2-9038-FBBC-50D51E9A8490}"/>
              </a:ext>
            </a:extLst>
          </p:cNvPr>
          <p:cNvSpPr>
            <a:spLocks noGrp="1"/>
          </p:cNvSpPr>
          <p:nvPr>
            <p:ph idx="1"/>
          </p:nvPr>
        </p:nvSpPr>
        <p:spPr>
          <a:xfrm>
            <a:off x="684212" y="940904"/>
            <a:ext cx="10752414" cy="4101548"/>
          </a:xfrm>
        </p:spPr>
        <p:txBody>
          <a:bodyPr>
            <a:normAutofit lnSpcReduction="10000"/>
          </a:bodyPr>
          <a:lstStyle/>
          <a:p>
            <a:pPr marL="0" indent="0">
              <a:buNone/>
            </a:pPr>
            <a:r>
              <a:rPr lang="en-US" sz="4800" dirty="0"/>
              <a:t>The rabbis further taught that God was careful that sin meets its punishment according to the rule, measure for measure. Several examples of the rule are given in the Mishna:  </a:t>
            </a:r>
          </a:p>
        </p:txBody>
      </p:sp>
    </p:spTree>
    <p:extLst>
      <p:ext uri="{BB962C8B-B14F-4D97-AF65-F5344CB8AC3E}">
        <p14:creationId xmlns:p14="http://schemas.microsoft.com/office/powerpoint/2010/main" val="6041774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EB5E9-445D-5302-057B-F12C7855D594}"/>
              </a:ext>
            </a:extLst>
          </p:cNvPr>
          <p:cNvSpPr>
            <a:spLocks noGrp="1"/>
          </p:cNvSpPr>
          <p:nvPr>
            <p:ph type="title"/>
          </p:nvPr>
        </p:nvSpPr>
        <p:spPr>
          <a:xfrm>
            <a:off x="684212" y="5261113"/>
            <a:ext cx="11335510" cy="1099207"/>
          </a:xfrm>
        </p:spPr>
        <p:txBody>
          <a:bodyPr>
            <a:normAutofit/>
          </a:bodyPr>
          <a:lstStyle/>
          <a:p>
            <a:r>
              <a:rPr lang="it-IT" sz="3200" dirty="0"/>
              <a:t>Sotah 1.7,8, Soncino ed. of the Talmud, pp. 37, 41</a:t>
            </a:r>
            <a:endParaRPr lang="en-US" sz="3200" dirty="0"/>
          </a:p>
        </p:txBody>
      </p:sp>
      <p:sp>
        <p:nvSpPr>
          <p:cNvPr id="3" name="Content Placeholder 2">
            <a:extLst>
              <a:ext uri="{FF2B5EF4-FFF2-40B4-BE49-F238E27FC236}">
                <a16:creationId xmlns:a16="http://schemas.microsoft.com/office/drawing/2014/main" id="{2B4246FF-EDD2-9038-FBBC-50D51E9A8490}"/>
              </a:ext>
            </a:extLst>
          </p:cNvPr>
          <p:cNvSpPr>
            <a:spLocks noGrp="1"/>
          </p:cNvSpPr>
          <p:nvPr>
            <p:ph idx="1"/>
          </p:nvPr>
        </p:nvSpPr>
        <p:spPr>
          <a:xfrm>
            <a:off x="684212" y="940904"/>
            <a:ext cx="6935788" cy="4101548"/>
          </a:xfrm>
        </p:spPr>
        <p:txBody>
          <a:bodyPr>
            <a:normAutofit fontScale="85000" lnSpcReduction="20000"/>
          </a:bodyPr>
          <a:lstStyle/>
          <a:p>
            <a:r>
              <a:rPr lang="en-US" sz="4800" dirty="0"/>
              <a:t>"Samson went after [the desire of] his eyes; therefore, the Philistines put out his eyes . . . </a:t>
            </a:r>
          </a:p>
          <a:p>
            <a:r>
              <a:rPr lang="en-US" sz="4800" dirty="0"/>
              <a:t>Absalom gloried in his hair; therefore, he was hanged by his hair.”</a:t>
            </a:r>
          </a:p>
        </p:txBody>
      </p:sp>
      <p:pic>
        <p:nvPicPr>
          <p:cNvPr id="4100" name="Picture 4" descr="1,528 Jewish Talmud Stock Photos - Free &amp; Royalty-Free Stock Photos from  Dreamstime">
            <a:extLst>
              <a:ext uri="{FF2B5EF4-FFF2-40B4-BE49-F238E27FC236}">
                <a16:creationId xmlns:a16="http://schemas.microsoft.com/office/drawing/2014/main" id="{CFFF0266-0176-9368-5FE0-E09A0D90E9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98905" y="298173"/>
            <a:ext cx="3478696" cy="521804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08111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EB5E9-445D-5302-057B-F12C7855D594}"/>
              </a:ext>
            </a:extLst>
          </p:cNvPr>
          <p:cNvSpPr>
            <a:spLocks noGrp="1"/>
          </p:cNvSpPr>
          <p:nvPr>
            <p:ph type="title"/>
          </p:nvPr>
        </p:nvSpPr>
        <p:spPr>
          <a:xfrm>
            <a:off x="684212" y="5261113"/>
            <a:ext cx="11335510" cy="1099207"/>
          </a:xfrm>
        </p:spPr>
        <p:txBody>
          <a:bodyPr>
            <a:normAutofit/>
          </a:bodyPr>
          <a:lstStyle/>
          <a:p>
            <a:r>
              <a:rPr lang="it-IT" sz="3200" dirty="0"/>
              <a:t>Sotah 1.7,8, Soncino ed. of the Talmud, pp. 37, 41</a:t>
            </a:r>
            <a:endParaRPr lang="en-US" sz="3200" dirty="0"/>
          </a:p>
        </p:txBody>
      </p:sp>
      <p:sp>
        <p:nvSpPr>
          <p:cNvPr id="3" name="Content Placeholder 2">
            <a:extLst>
              <a:ext uri="{FF2B5EF4-FFF2-40B4-BE49-F238E27FC236}">
                <a16:creationId xmlns:a16="http://schemas.microsoft.com/office/drawing/2014/main" id="{2B4246FF-EDD2-9038-FBBC-50D51E9A8490}"/>
              </a:ext>
            </a:extLst>
          </p:cNvPr>
          <p:cNvSpPr>
            <a:spLocks noGrp="1"/>
          </p:cNvSpPr>
          <p:nvPr>
            <p:ph idx="1"/>
          </p:nvPr>
        </p:nvSpPr>
        <p:spPr>
          <a:xfrm>
            <a:off x="684212" y="940904"/>
            <a:ext cx="6935788" cy="4101548"/>
          </a:xfrm>
        </p:spPr>
        <p:txBody>
          <a:bodyPr>
            <a:normAutofit fontScale="92500" lnSpcReduction="10000"/>
          </a:bodyPr>
          <a:lstStyle/>
          <a:p>
            <a:r>
              <a:rPr lang="en-US" sz="4800" dirty="0"/>
              <a:t>“And because he cohabited with the ten concubines of his father, therefore he was stabbed with ten lances…”</a:t>
            </a:r>
          </a:p>
        </p:txBody>
      </p:sp>
      <p:pic>
        <p:nvPicPr>
          <p:cNvPr id="5124" name="Picture 4" descr="820+ Old Jewish Rabbis Stock Photos, Pictures &amp; Royalty-Free Images - iStock">
            <a:extLst>
              <a:ext uri="{FF2B5EF4-FFF2-40B4-BE49-F238E27FC236}">
                <a16:creationId xmlns:a16="http://schemas.microsoft.com/office/drawing/2014/main" id="{A692B96E-536D-2E06-DB11-558F49F2BA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7443" y="497680"/>
            <a:ext cx="3160643" cy="474096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43086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EB5E9-445D-5302-057B-F12C7855D594}"/>
              </a:ext>
            </a:extLst>
          </p:cNvPr>
          <p:cNvSpPr>
            <a:spLocks noGrp="1"/>
          </p:cNvSpPr>
          <p:nvPr>
            <p:ph type="title"/>
          </p:nvPr>
        </p:nvSpPr>
        <p:spPr>
          <a:xfrm>
            <a:off x="684212" y="5261113"/>
            <a:ext cx="11335510" cy="1099207"/>
          </a:xfrm>
        </p:spPr>
        <p:txBody>
          <a:bodyPr>
            <a:normAutofit/>
          </a:bodyPr>
          <a:lstStyle/>
          <a:p>
            <a:r>
              <a:rPr lang="it-IT" sz="3200" dirty="0"/>
              <a:t>Sotah 1.7,8, Soncino ed. of the Talmud, pp. 37, 41</a:t>
            </a:r>
            <a:endParaRPr lang="en-US" sz="3200" dirty="0"/>
          </a:p>
        </p:txBody>
      </p:sp>
      <p:sp>
        <p:nvSpPr>
          <p:cNvPr id="3" name="Content Placeholder 2">
            <a:extLst>
              <a:ext uri="{FF2B5EF4-FFF2-40B4-BE49-F238E27FC236}">
                <a16:creationId xmlns:a16="http://schemas.microsoft.com/office/drawing/2014/main" id="{2B4246FF-EDD2-9038-FBBC-50D51E9A8490}"/>
              </a:ext>
            </a:extLst>
          </p:cNvPr>
          <p:cNvSpPr>
            <a:spLocks noGrp="1"/>
          </p:cNvSpPr>
          <p:nvPr>
            <p:ph idx="1"/>
          </p:nvPr>
        </p:nvSpPr>
        <p:spPr>
          <a:xfrm>
            <a:off x="684212" y="940904"/>
            <a:ext cx="6935788" cy="4101548"/>
          </a:xfrm>
        </p:spPr>
        <p:txBody>
          <a:bodyPr>
            <a:normAutofit fontScale="85000" lnSpcReduction="10000"/>
          </a:bodyPr>
          <a:lstStyle/>
          <a:p>
            <a:r>
              <a:rPr lang="en-US" sz="4800" dirty="0"/>
              <a:t>And because he stole three hearts, the heart of his father, the heart of the court of justice, and the heart of Israel, . . . therefore three darts were thrust through him." </a:t>
            </a:r>
          </a:p>
        </p:txBody>
      </p:sp>
      <p:pic>
        <p:nvPicPr>
          <p:cNvPr id="6146" name="Picture 2" descr="940+ Talmud Book Stock Photos, Pictures &amp; Royalty-Free Images - iStock">
            <a:extLst>
              <a:ext uri="{FF2B5EF4-FFF2-40B4-BE49-F238E27FC236}">
                <a16:creationId xmlns:a16="http://schemas.microsoft.com/office/drawing/2014/main" id="{F25B83D1-C78C-A054-65A2-B6644F45A2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6957" y="348698"/>
            <a:ext cx="3274943" cy="491241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87873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B4246FF-EDD2-9038-FBBC-50D51E9A8490}"/>
              </a:ext>
            </a:extLst>
          </p:cNvPr>
          <p:cNvSpPr>
            <a:spLocks noGrp="1"/>
          </p:cNvSpPr>
          <p:nvPr>
            <p:ph idx="1"/>
          </p:nvPr>
        </p:nvSpPr>
        <p:spPr>
          <a:xfrm>
            <a:off x="684212" y="685799"/>
            <a:ext cx="10891562" cy="5761384"/>
          </a:xfrm>
        </p:spPr>
        <p:txBody>
          <a:bodyPr>
            <a:normAutofit/>
          </a:bodyPr>
          <a:lstStyle/>
          <a:p>
            <a:pPr marL="0" indent="0">
              <a:buNone/>
            </a:pPr>
            <a:r>
              <a:rPr lang="en-US" sz="3600" dirty="0"/>
              <a:t>The Jews held that every sin had its peculiar punishment, and believed it possible in certain cases, at least, to determine the guilt of a man by the nature of his suffering.  After the destruction of the Temple and the end of the Sanhedrin, and with it the end of Jewish executions, Rabbi Joseph taught that God visited natural calamities upon those deserving death: </a:t>
            </a:r>
          </a:p>
        </p:txBody>
      </p:sp>
    </p:spTree>
    <p:extLst>
      <p:ext uri="{BB962C8B-B14F-4D97-AF65-F5344CB8AC3E}">
        <p14:creationId xmlns:p14="http://schemas.microsoft.com/office/powerpoint/2010/main" val="42531701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EB5E9-445D-5302-057B-F12C7855D594}"/>
              </a:ext>
            </a:extLst>
          </p:cNvPr>
          <p:cNvSpPr>
            <a:spLocks noGrp="1"/>
          </p:cNvSpPr>
          <p:nvPr>
            <p:ph type="title"/>
          </p:nvPr>
        </p:nvSpPr>
        <p:spPr>
          <a:xfrm>
            <a:off x="783603" y="5936974"/>
            <a:ext cx="10315092" cy="614016"/>
          </a:xfrm>
        </p:spPr>
        <p:txBody>
          <a:bodyPr>
            <a:normAutofit fontScale="90000"/>
          </a:bodyPr>
          <a:lstStyle/>
          <a:p>
            <a:r>
              <a:rPr lang="en-US" dirty="0"/>
              <a:t>Talmud</a:t>
            </a:r>
            <a:r>
              <a:rPr lang="en-US" i="1" dirty="0"/>
              <a:t> </a:t>
            </a:r>
            <a:r>
              <a:rPr lang="en-US" i="1" dirty="0" err="1"/>
              <a:t>Kethuboth</a:t>
            </a:r>
            <a:r>
              <a:rPr lang="en-US" i="1" dirty="0"/>
              <a:t> </a:t>
            </a:r>
            <a:r>
              <a:rPr lang="en-US" dirty="0"/>
              <a:t>30a, 30b, Soncino ed., p.167</a:t>
            </a:r>
          </a:p>
        </p:txBody>
      </p:sp>
      <p:sp>
        <p:nvSpPr>
          <p:cNvPr id="3" name="Content Placeholder 2">
            <a:extLst>
              <a:ext uri="{FF2B5EF4-FFF2-40B4-BE49-F238E27FC236}">
                <a16:creationId xmlns:a16="http://schemas.microsoft.com/office/drawing/2014/main" id="{2B4246FF-EDD2-9038-FBBC-50D51E9A8490}"/>
              </a:ext>
            </a:extLst>
          </p:cNvPr>
          <p:cNvSpPr>
            <a:spLocks noGrp="1"/>
          </p:cNvSpPr>
          <p:nvPr>
            <p:ph idx="1"/>
          </p:nvPr>
        </p:nvSpPr>
        <p:spPr>
          <a:xfrm>
            <a:off x="684212" y="685799"/>
            <a:ext cx="7883318" cy="5483087"/>
          </a:xfrm>
        </p:spPr>
        <p:txBody>
          <a:bodyPr>
            <a:noAutofit/>
          </a:bodyPr>
          <a:lstStyle/>
          <a:p>
            <a:r>
              <a:rPr lang="en-US" sz="3600" dirty="0"/>
              <a:t>“One who was liable to be executed by stoning either falls from the roof or a beast tramples him…”</a:t>
            </a:r>
          </a:p>
          <a:p>
            <a:r>
              <a:rPr lang="en-US" sz="3600" dirty="0"/>
              <a:t>“And one who was liable to be executed by burning either falls into a conflagration or a snake bites him, which creates a burning sensation.”</a:t>
            </a:r>
          </a:p>
          <a:p>
            <a:pPr marL="0" indent="0">
              <a:buNone/>
            </a:pPr>
            <a:endParaRPr lang="en-US" sz="3600" dirty="0"/>
          </a:p>
        </p:txBody>
      </p:sp>
      <p:pic>
        <p:nvPicPr>
          <p:cNvPr id="7172" name="Picture 4" descr="1,700+ Talmud Stock Photos, Pictures &amp; Royalty-Free Images - iStock |  Talmud book">
            <a:extLst>
              <a:ext uri="{FF2B5EF4-FFF2-40B4-BE49-F238E27FC236}">
                <a16:creationId xmlns:a16="http://schemas.microsoft.com/office/drawing/2014/main" id="{58A3FA7D-A806-29E0-BC88-F420ED44AEC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028" t="43" r="6251" b="-43"/>
          <a:stretch/>
        </p:blipFill>
        <p:spPr bwMode="auto">
          <a:xfrm>
            <a:off x="8567530" y="408747"/>
            <a:ext cx="3306418" cy="386715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41278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EB5E9-445D-5302-057B-F12C7855D594}"/>
              </a:ext>
            </a:extLst>
          </p:cNvPr>
          <p:cNvSpPr>
            <a:spLocks noGrp="1"/>
          </p:cNvSpPr>
          <p:nvPr>
            <p:ph type="title"/>
          </p:nvPr>
        </p:nvSpPr>
        <p:spPr>
          <a:xfrm>
            <a:off x="796856" y="6056244"/>
            <a:ext cx="10315092" cy="614016"/>
          </a:xfrm>
        </p:spPr>
        <p:txBody>
          <a:bodyPr>
            <a:normAutofit fontScale="90000"/>
          </a:bodyPr>
          <a:lstStyle/>
          <a:p>
            <a:r>
              <a:rPr lang="en-US" dirty="0"/>
              <a:t>Talmud</a:t>
            </a:r>
            <a:r>
              <a:rPr lang="en-US" i="1" dirty="0"/>
              <a:t> </a:t>
            </a:r>
            <a:r>
              <a:rPr lang="en-US" i="1" dirty="0" err="1"/>
              <a:t>Kethuboth</a:t>
            </a:r>
            <a:r>
              <a:rPr lang="en-US" i="1" dirty="0"/>
              <a:t> </a:t>
            </a:r>
            <a:r>
              <a:rPr lang="en-US" dirty="0"/>
              <a:t>30a, 30b, Soncino ed., p.167</a:t>
            </a:r>
          </a:p>
        </p:txBody>
      </p:sp>
      <p:sp>
        <p:nvSpPr>
          <p:cNvPr id="3" name="Content Placeholder 2">
            <a:extLst>
              <a:ext uri="{FF2B5EF4-FFF2-40B4-BE49-F238E27FC236}">
                <a16:creationId xmlns:a16="http://schemas.microsoft.com/office/drawing/2014/main" id="{2B4246FF-EDD2-9038-FBBC-50D51E9A8490}"/>
              </a:ext>
            </a:extLst>
          </p:cNvPr>
          <p:cNvSpPr>
            <a:spLocks noGrp="1"/>
          </p:cNvSpPr>
          <p:nvPr>
            <p:ph idx="1"/>
          </p:nvPr>
        </p:nvSpPr>
        <p:spPr>
          <a:xfrm>
            <a:off x="684212" y="685799"/>
            <a:ext cx="8534400" cy="5218043"/>
          </a:xfrm>
        </p:spPr>
        <p:txBody>
          <a:bodyPr>
            <a:noAutofit/>
          </a:bodyPr>
          <a:lstStyle/>
          <a:p>
            <a:r>
              <a:rPr lang="en-US" sz="3600" dirty="0"/>
              <a:t>“And one who was liable to be executed by decapitation is either handed over to the ruling monarchy for execution by sword, or bandits attack and kill him.”</a:t>
            </a:r>
          </a:p>
          <a:p>
            <a:r>
              <a:rPr lang="en-US" sz="3600" dirty="0"/>
              <a:t>“And one who was liable to be executed by strangulation either drowns in a river, or dies of diphtheria…”</a:t>
            </a:r>
          </a:p>
        </p:txBody>
      </p:sp>
      <p:pic>
        <p:nvPicPr>
          <p:cNvPr id="8194" name="Picture 2" descr="History in the making as part of Torah-letter writing effort atop Masada |  JNS | clevelandjewishnews.com">
            <a:extLst>
              <a:ext uri="{FF2B5EF4-FFF2-40B4-BE49-F238E27FC236}">
                <a16:creationId xmlns:a16="http://schemas.microsoft.com/office/drawing/2014/main" id="{55BBACA7-7080-86CB-B277-993CE19C8B1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417" r="24470"/>
          <a:stretch/>
        </p:blipFill>
        <p:spPr bwMode="auto">
          <a:xfrm>
            <a:off x="8680520" y="838199"/>
            <a:ext cx="3279567" cy="386632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72701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565913"/>
            <a:ext cx="8534400" cy="1000539"/>
          </a:xfrm>
        </p:spPr>
        <p:txBody>
          <a:bodyPr>
            <a:normAutofit/>
          </a:bodyPr>
          <a:lstStyle/>
          <a:p>
            <a:r>
              <a:rPr lang="en-US" sz="4400" b="1" dirty="0"/>
              <a:t>The Desire of ages p. 471</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684212" y="685799"/>
            <a:ext cx="10873050" cy="5092831"/>
          </a:xfrm>
        </p:spPr>
        <p:txBody>
          <a:bodyPr>
            <a:normAutofit/>
          </a:bodyPr>
          <a:lstStyle/>
          <a:p>
            <a:pPr marL="0" indent="0">
              <a:buNone/>
            </a:pPr>
            <a:r>
              <a:rPr lang="en-US" sz="4000" dirty="0"/>
              <a:t>It is true that all suffering results from the transgression of God's law, but this truth had become perverted. Satan, the author of sin and all its results, had led men to look upon disease and death as proceeding from God,—as punishment arbitrarily inflicted on account of sin. </a:t>
            </a:r>
          </a:p>
        </p:txBody>
      </p:sp>
    </p:spTree>
    <p:extLst>
      <p:ext uri="{BB962C8B-B14F-4D97-AF65-F5344CB8AC3E}">
        <p14:creationId xmlns:p14="http://schemas.microsoft.com/office/powerpoint/2010/main" val="29974509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778630"/>
            <a:ext cx="8534400" cy="556113"/>
          </a:xfrm>
        </p:spPr>
        <p:txBody>
          <a:bodyPr>
            <a:normAutofit fontScale="90000"/>
          </a:bodyPr>
          <a:lstStyle/>
          <a:p>
            <a:r>
              <a:rPr lang="en-US" sz="4400" b="1" dirty="0"/>
              <a:t>The Desire of ages p. 471</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684212" y="371061"/>
            <a:ext cx="10873050" cy="5407569"/>
          </a:xfrm>
        </p:spPr>
        <p:txBody>
          <a:bodyPr>
            <a:normAutofit fontScale="92500"/>
          </a:bodyPr>
          <a:lstStyle/>
          <a:p>
            <a:pPr marL="0" indent="0">
              <a:buNone/>
            </a:pPr>
            <a:r>
              <a:rPr lang="en-US" sz="4000" dirty="0"/>
              <a:t>Hence one upon whom some great affliction or calamity had fallen had the additional burden of being regarded as a great sinner.</a:t>
            </a:r>
          </a:p>
          <a:p>
            <a:pPr marL="0" indent="0">
              <a:buNone/>
            </a:pPr>
            <a:r>
              <a:rPr lang="en-US" sz="4000" dirty="0"/>
              <a:t>Thus the way was prepared for the Jews to reject Jesus. He who “hath borne our griefs, and carried our sorrows” was looked upon by the Jews as “stricken, smitten of God, and afflicted;” and they hid their faces from Him. Isaiah 53:4, 3</a:t>
            </a:r>
          </a:p>
        </p:txBody>
      </p:sp>
    </p:spTree>
    <p:extLst>
      <p:ext uri="{BB962C8B-B14F-4D97-AF65-F5344CB8AC3E}">
        <p14:creationId xmlns:p14="http://schemas.microsoft.com/office/powerpoint/2010/main" val="867857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473149"/>
            <a:ext cx="8534400" cy="1007780"/>
          </a:xfrm>
        </p:spPr>
        <p:txBody>
          <a:bodyPr>
            <a:normAutofit/>
          </a:bodyPr>
          <a:lstStyle/>
          <a:p>
            <a:r>
              <a:rPr lang="en-US" sz="4400" b="1" dirty="0"/>
              <a:t>John 1:2-5</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684212" y="685799"/>
            <a:ext cx="4371492" cy="5092831"/>
          </a:xfrm>
        </p:spPr>
        <p:txBody>
          <a:bodyPr>
            <a:normAutofit/>
          </a:bodyPr>
          <a:lstStyle/>
          <a:p>
            <a:r>
              <a:rPr lang="en-US" sz="4000" dirty="0"/>
              <a:t>2 The same was in the beginning with God.</a:t>
            </a:r>
          </a:p>
        </p:txBody>
      </p:sp>
      <p:pic>
        <p:nvPicPr>
          <p:cNvPr id="5" name="Picture 4">
            <a:extLst>
              <a:ext uri="{FF2B5EF4-FFF2-40B4-BE49-F238E27FC236}">
                <a16:creationId xmlns:a16="http://schemas.microsoft.com/office/drawing/2014/main" id="{CCC3D680-97B5-81E6-3EA4-5166F39199EE}"/>
              </a:ext>
            </a:extLst>
          </p:cNvPr>
          <p:cNvPicPr>
            <a:picLocks noChangeAspect="1"/>
          </p:cNvPicPr>
          <p:nvPr/>
        </p:nvPicPr>
        <p:blipFill>
          <a:blip r:embed="rId2"/>
          <a:stretch>
            <a:fillRect/>
          </a:stretch>
        </p:blipFill>
        <p:spPr>
          <a:xfrm>
            <a:off x="5334000" y="0"/>
            <a:ext cx="6858000" cy="6858000"/>
          </a:xfrm>
          <a:prstGeom prst="rect">
            <a:avLst/>
          </a:prstGeom>
        </p:spPr>
      </p:pic>
    </p:spTree>
    <p:extLst>
      <p:ext uri="{BB962C8B-B14F-4D97-AF65-F5344CB8AC3E}">
        <p14:creationId xmlns:p14="http://schemas.microsoft.com/office/powerpoint/2010/main" val="331258946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652051"/>
            <a:ext cx="8534400" cy="556113"/>
          </a:xfrm>
        </p:spPr>
        <p:txBody>
          <a:bodyPr>
            <a:normAutofit fontScale="90000"/>
          </a:bodyPr>
          <a:lstStyle/>
          <a:p>
            <a:r>
              <a:rPr lang="en-US" sz="4400" b="1" dirty="0"/>
              <a:t>The Desire of ages p. 471</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684212" y="371061"/>
            <a:ext cx="10873050" cy="5407569"/>
          </a:xfrm>
        </p:spPr>
        <p:txBody>
          <a:bodyPr>
            <a:normAutofit/>
          </a:bodyPr>
          <a:lstStyle/>
          <a:p>
            <a:pPr marL="0" indent="0">
              <a:buNone/>
            </a:pPr>
            <a:r>
              <a:rPr lang="en-US" sz="4000" dirty="0"/>
              <a:t>God had given a lesson designed to prevent this. The history of Job had shown that suffering is inflicted by Satan, and is overruled by God for purposes of mercy. But Israel did not understand the lesson. The same error for which God had reproved the friends of Job was repeated by the Jews in their rejection of Christ.</a:t>
            </a:r>
          </a:p>
        </p:txBody>
      </p:sp>
    </p:spTree>
    <p:extLst>
      <p:ext uri="{BB962C8B-B14F-4D97-AF65-F5344CB8AC3E}">
        <p14:creationId xmlns:p14="http://schemas.microsoft.com/office/powerpoint/2010/main" val="38571481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433391"/>
            <a:ext cx="8534400" cy="556113"/>
          </a:xfrm>
        </p:spPr>
        <p:txBody>
          <a:bodyPr>
            <a:normAutofit fontScale="90000"/>
          </a:bodyPr>
          <a:lstStyle/>
          <a:p>
            <a:r>
              <a:rPr lang="en-US" sz="4400" b="1" dirty="0"/>
              <a:t>The Desire of ages p. 471</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684212" y="371061"/>
            <a:ext cx="10873050" cy="5407569"/>
          </a:xfrm>
        </p:spPr>
        <p:txBody>
          <a:bodyPr>
            <a:normAutofit/>
          </a:bodyPr>
          <a:lstStyle/>
          <a:p>
            <a:pPr marL="0" indent="0">
              <a:buNone/>
            </a:pPr>
            <a:r>
              <a:rPr lang="en-US" sz="4000" dirty="0"/>
              <a:t>The belief of the Jews in regard to the relation of sin and suffering was held by Christ's disciples. While Jesus corrected their error, He did not explain the cause of the man's affliction, but told them what would be the result. Because of it the works of God would be made manifest.</a:t>
            </a:r>
          </a:p>
        </p:txBody>
      </p:sp>
    </p:spTree>
    <p:extLst>
      <p:ext uri="{BB962C8B-B14F-4D97-AF65-F5344CB8AC3E}">
        <p14:creationId xmlns:p14="http://schemas.microsoft.com/office/powerpoint/2010/main" val="39573461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106629"/>
            <a:ext cx="8534400" cy="886120"/>
          </a:xfrm>
        </p:spPr>
        <p:txBody>
          <a:bodyPr>
            <a:normAutofit/>
          </a:bodyPr>
          <a:lstStyle/>
          <a:p>
            <a:r>
              <a:rPr lang="en-US" sz="4400" b="1" dirty="0"/>
              <a:t>John 9:3-41</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684212" y="685799"/>
            <a:ext cx="7262584" cy="4157871"/>
          </a:xfrm>
        </p:spPr>
        <p:txBody>
          <a:bodyPr>
            <a:normAutofit/>
          </a:bodyPr>
          <a:lstStyle/>
          <a:p>
            <a:r>
              <a:rPr lang="en-US" sz="4400" dirty="0"/>
              <a:t>3 Jesus answered, Neither hath this man sinned, nor his parents: but that the works of God should be made manifest in him.</a:t>
            </a:r>
          </a:p>
        </p:txBody>
      </p:sp>
      <p:pic>
        <p:nvPicPr>
          <p:cNvPr id="9218" name="Picture 2" descr="His disciples asked, ‘Teacher, is this man blind because he did wrong or was it that his parents did wrong?’ ‘His blindness is not because of his sin or his parents,’ Jesus replied. – Slide 2">
            <a:extLst>
              <a:ext uri="{FF2B5EF4-FFF2-40B4-BE49-F238E27FC236}">
                <a16:creationId xmlns:a16="http://schemas.microsoft.com/office/drawing/2014/main" id="{8651A53C-BE9B-06AA-DB0E-0C651C2F225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0870"/>
          <a:stretch/>
        </p:blipFill>
        <p:spPr bwMode="auto">
          <a:xfrm>
            <a:off x="7792278" y="415786"/>
            <a:ext cx="3867099" cy="4904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2148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11327" y="1106557"/>
            <a:ext cx="10328344" cy="5433391"/>
          </a:xfrm>
        </p:spPr>
        <p:txBody>
          <a:bodyPr>
            <a:noAutofit/>
          </a:bodyPr>
          <a:lstStyle/>
          <a:p>
            <a:r>
              <a:rPr lang="en-US" sz="4400" b="1" dirty="0"/>
              <a:t>For those that love Him, </a:t>
            </a:r>
            <a:br>
              <a:rPr lang="en-US" sz="4400" b="1" dirty="0"/>
            </a:br>
            <a:r>
              <a:rPr lang="en-US" sz="4400" b="1" dirty="0"/>
              <a:t>God works all things, including afflictions sent by the enemy, for good (Rom. 8:28).  In the providence of God, the inflictions of the enemy are overruled for our good.  </a:t>
            </a:r>
          </a:p>
        </p:txBody>
      </p:sp>
    </p:spTree>
    <p:extLst>
      <p:ext uri="{BB962C8B-B14F-4D97-AF65-F5344CB8AC3E}">
        <p14:creationId xmlns:p14="http://schemas.microsoft.com/office/powerpoint/2010/main" val="5517273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633950"/>
            <a:ext cx="8534400" cy="886120"/>
          </a:xfrm>
        </p:spPr>
        <p:txBody>
          <a:bodyPr>
            <a:normAutofit/>
          </a:bodyPr>
          <a:lstStyle/>
          <a:p>
            <a:r>
              <a:rPr lang="en-US" sz="4400" b="1" dirty="0"/>
              <a:t>John 9:4-41</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684212" y="337930"/>
            <a:ext cx="6849649" cy="5539409"/>
          </a:xfrm>
        </p:spPr>
        <p:txBody>
          <a:bodyPr>
            <a:normAutofit lnSpcReduction="10000"/>
          </a:bodyPr>
          <a:lstStyle/>
          <a:p>
            <a:r>
              <a:rPr lang="en-US" sz="4400" dirty="0"/>
              <a:t>4 I must work the works of him that sent me, while it is day: the night cometh, when no man can work.</a:t>
            </a:r>
          </a:p>
          <a:p>
            <a:r>
              <a:rPr lang="en-US" sz="4400" dirty="0"/>
              <a:t>5 As long as I am in the world, I am the light of the world.</a:t>
            </a:r>
          </a:p>
        </p:txBody>
      </p:sp>
      <p:pic>
        <p:nvPicPr>
          <p:cNvPr id="10242" name="Picture 2" descr="‘I am here to do what God wants,’ Jesus continued. ‘I am the light of the world.’ – Slide 3">
            <a:extLst>
              <a:ext uri="{FF2B5EF4-FFF2-40B4-BE49-F238E27FC236}">
                <a16:creationId xmlns:a16="http://schemas.microsoft.com/office/drawing/2014/main" id="{0024A25C-8876-D515-EC02-782546FD2F2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174" r="15362"/>
          <a:stretch/>
        </p:blipFill>
        <p:spPr bwMode="auto">
          <a:xfrm>
            <a:off x="7884822" y="642790"/>
            <a:ext cx="3902987" cy="4686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34997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931828" y="1186070"/>
            <a:ext cx="10328344" cy="5300869"/>
          </a:xfrm>
        </p:spPr>
        <p:txBody>
          <a:bodyPr>
            <a:noAutofit/>
          </a:bodyPr>
          <a:lstStyle/>
          <a:p>
            <a:r>
              <a:rPr lang="en-US" sz="4400" b="1" dirty="0"/>
              <a:t>The phrase “while it is day” suggests urgency.  For Jesus the night was not far away.  His brief ‘day’ was the time of His ministry here on earth; the arrival of His night, the time when He would depart out of this world.  </a:t>
            </a:r>
          </a:p>
        </p:txBody>
      </p:sp>
    </p:spTree>
    <p:extLst>
      <p:ext uri="{BB962C8B-B14F-4D97-AF65-F5344CB8AC3E}">
        <p14:creationId xmlns:p14="http://schemas.microsoft.com/office/powerpoint/2010/main" val="5601758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633950"/>
            <a:ext cx="8534400" cy="886120"/>
          </a:xfrm>
        </p:spPr>
        <p:txBody>
          <a:bodyPr>
            <a:normAutofit/>
          </a:bodyPr>
          <a:lstStyle/>
          <a:p>
            <a:r>
              <a:rPr lang="en-US" sz="4400" b="1" dirty="0"/>
              <a:t>John 9:6-41</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684212" y="337930"/>
            <a:ext cx="6849649" cy="5539409"/>
          </a:xfrm>
        </p:spPr>
        <p:txBody>
          <a:bodyPr>
            <a:normAutofit/>
          </a:bodyPr>
          <a:lstStyle/>
          <a:p>
            <a:r>
              <a:rPr lang="en-US" sz="4400" dirty="0"/>
              <a:t>6 When he had thus spoken, he spat on the ground, and made clay of the spittle, and he anointed the eyes of the blind man with the clay,</a:t>
            </a:r>
          </a:p>
        </p:txBody>
      </p:sp>
      <p:pic>
        <p:nvPicPr>
          <p:cNvPr id="11266" name="Picture 2" descr="Then Jesus spat on the ground, made some mud with the saliva, and put it on the man’s eyes. – Slide 4">
            <a:extLst>
              <a:ext uri="{FF2B5EF4-FFF2-40B4-BE49-F238E27FC236}">
                <a16:creationId xmlns:a16="http://schemas.microsoft.com/office/drawing/2014/main" id="{CBE4FA06-78FA-1115-913B-CC58B0BF12B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029" r="25507"/>
          <a:stretch/>
        </p:blipFill>
        <p:spPr bwMode="auto">
          <a:xfrm>
            <a:off x="7401340" y="455959"/>
            <a:ext cx="4214192" cy="5059963"/>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contourClr>
              <a:srgbClr val="FFFFFF"/>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10332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633950"/>
            <a:ext cx="8534400" cy="886120"/>
          </a:xfrm>
        </p:spPr>
        <p:txBody>
          <a:bodyPr>
            <a:normAutofit/>
          </a:bodyPr>
          <a:lstStyle/>
          <a:p>
            <a:r>
              <a:rPr lang="en-US" sz="4400" b="1" dirty="0"/>
              <a:t>John 9:7-41</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684212" y="337930"/>
            <a:ext cx="6849649" cy="5539409"/>
          </a:xfrm>
        </p:spPr>
        <p:txBody>
          <a:bodyPr>
            <a:normAutofit/>
          </a:bodyPr>
          <a:lstStyle/>
          <a:p>
            <a:r>
              <a:rPr lang="en-US" sz="4400" dirty="0"/>
              <a:t>7 And said unto him, Go, wash in the pool of Siloam, (which is by interpretation, Sent.) He went his way therefore, and washed, and came seeing.</a:t>
            </a:r>
          </a:p>
        </p:txBody>
      </p:sp>
      <p:pic>
        <p:nvPicPr>
          <p:cNvPr id="12292" name="Picture 4" descr="He began washing it away just as Jesus had told him to. – Slide 9">
            <a:extLst>
              <a:ext uri="{FF2B5EF4-FFF2-40B4-BE49-F238E27FC236}">
                <a16:creationId xmlns:a16="http://schemas.microsoft.com/office/drawing/2014/main" id="{09282781-1048-711F-8F1D-8EC9B1BE63A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885" r="14352"/>
          <a:stretch/>
        </p:blipFill>
        <p:spPr bwMode="auto">
          <a:xfrm>
            <a:off x="7765774" y="741293"/>
            <a:ext cx="3882888" cy="4639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07127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633950"/>
            <a:ext cx="8534400" cy="886120"/>
          </a:xfrm>
        </p:spPr>
        <p:txBody>
          <a:bodyPr>
            <a:normAutofit/>
          </a:bodyPr>
          <a:lstStyle/>
          <a:p>
            <a:r>
              <a:rPr lang="en-US" sz="4400" b="1" dirty="0"/>
              <a:t>John 9:8-41</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684212" y="337930"/>
            <a:ext cx="6849649" cy="5539409"/>
          </a:xfrm>
        </p:spPr>
        <p:txBody>
          <a:bodyPr>
            <a:normAutofit fontScale="92500" lnSpcReduction="10000"/>
          </a:bodyPr>
          <a:lstStyle/>
          <a:p>
            <a:r>
              <a:rPr lang="en-US" sz="4400" dirty="0"/>
              <a:t>8 The </a:t>
            </a:r>
            <a:r>
              <a:rPr lang="en-US" sz="4400" dirty="0" err="1"/>
              <a:t>neighbours</a:t>
            </a:r>
            <a:r>
              <a:rPr lang="en-US" sz="4400" dirty="0"/>
              <a:t> therefore, and they which before had seen him that he was blind, said, Is not this he that sat and begged?</a:t>
            </a:r>
          </a:p>
          <a:p>
            <a:r>
              <a:rPr lang="en-US" sz="4400" dirty="0"/>
              <a:t>9 Some said, This is he: others said, He is like him: but he said, I am he.</a:t>
            </a:r>
          </a:p>
        </p:txBody>
      </p:sp>
      <p:pic>
        <p:nvPicPr>
          <p:cNvPr id="13314" name="Picture 2" descr="He rushed to tell everyone the news. His neighbours and friends asked, ‘Isn’t this the man who used to sit and beg?’ Doubters said, ‘No, he only looks like him.’ – Slide 12">
            <a:extLst>
              <a:ext uri="{FF2B5EF4-FFF2-40B4-BE49-F238E27FC236}">
                <a16:creationId xmlns:a16="http://schemas.microsoft.com/office/drawing/2014/main" id="{AE297988-95EF-9B47-6AAC-1565C3088A1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3025" r="21313"/>
          <a:stretch/>
        </p:blipFill>
        <p:spPr bwMode="auto">
          <a:xfrm>
            <a:off x="7878417" y="337930"/>
            <a:ext cx="3876261" cy="52229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72490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633950"/>
            <a:ext cx="8534400" cy="886120"/>
          </a:xfrm>
        </p:spPr>
        <p:txBody>
          <a:bodyPr>
            <a:normAutofit/>
          </a:bodyPr>
          <a:lstStyle/>
          <a:p>
            <a:r>
              <a:rPr lang="en-US" sz="4400" b="1" dirty="0"/>
              <a:t>John 9:10-41</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684212" y="337930"/>
            <a:ext cx="7194205" cy="5539409"/>
          </a:xfrm>
        </p:spPr>
        <p:txBody>
          <a:bodyPr>
            <a:noAutofit/>
          </a:bodyPr>
          <a:lstStyle/>
          <a:p>
            <a:r>
              <a:rPr lang="en-US" sz="3400" dirty="0"/>
              <a:t>10 Therefore said they unto him, How were thine eyes opened?</a:t>
            </a:r>
          </a:p>
          <a:p>
            <a:r>
              <a:rPr lang="en-US" sz="3400" dirty="0"/>
              <a:t>11 He answered and said, A man that is called Jesus made clay, and anointed mine eyes, and said unto me, Go to the pool of Siloam, and wash: and I went and washed, and I received sight.</a:t>
            </a:r>
          </a:p>
        </p:txBody>
      </p:sp>
      <p:pic>
        <p:nvPicPr>
          <p:cNvPr id="14338" name="Picture 2" descr="‘It’s me!’ the man exclaimed and explained what had happened. ‘Where is the person who healed you?’ they asked. The man did not know. – Slide 13">
            <a:extLst>
              <a:ext uri="{FF2B5EF4-FFF2-40B4-BE49-F238E27FC236}">
                <a16:creationId xmlns:a16="http://schemas.microsoft.com/office/drawing/2014/main" id="{8A373394-177F-79C2-2B41-717E3934592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669" r="20059"/>
          <a:stretch/>
        </p:blipFill>
        <p:spPr bwMode="auto">
          <a:xfrm>
            <a:off x="7944678" y="429038"/>
            <a:ext cx="4026936" cy="5010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1429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473149"/>
            <a:ext cx="8534400" cy="1007780"/>
          </a:xfrm>
        </p:spPr>
        <p:txBody>
          <a:bodyPr>
            <a:normAutofit/>
          </a:bodyPr>
          <a:lstStyle/>
          <a:p>
            <a:r>
              <a:rPr lang="en-US" sz="4400" b="1" dirty="0"/>
              <a:t>John 1:3-5</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684212" y="685799"/>
            <a:ext cx="4371492" cy="5092831"/>
          </a:xfrm>
        </p:spPr>
        <p:txBody>
          <a:bodyPr>
            <a:normAutofit/>
          </a:bodyPr>
          <a:lstStyle/>
          <a:p>
            <a:r>
              <a:rPr lang="en-US" sz="4000" dirty="0"/>
              <a:t>3 All things were made by him; and without him was not any thing made that was made.</a:t>
            </a:r>
          </a:p>
        </p:txBody>
      </p:sp>
      <p:pic>
        <p:nvPicPr>
          <p:cNvPr id="32770" name="Picture 2" descr="John 1:3 - &quot;All things were made by him; and without him was not any thing made that was made.&quot;">
            <a:extLst>
              <a:ext uri="{FF2B5EF4-FFF2-40B4-BE49-F238E27FC236}">
                <a16:creationId xmlns:a16="http://schemas.microsoft.com/office/drawing/2014/main" id="{88714091-E009-788E-0BBC-B89FBC3F63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0"/>
            <a:ext cx="6858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21793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633950"/>
            <a:ext cx="8534400" cy="886120"/>
          </a:xfrm>
        </p:spPr>
        <p:txBody>
          <a:bodyPr>
            <a:normAutofit/>
          </a:bodyPr>
          <a:lstStyle/>
          <a:p>
            <a:r>
              <a:rPr lang="en-US" sz="4400" b="1" dirty="0"/>
              <a:t>John 9:12-41</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684212" y="337930"/>
            <a:ext cx="7194205" cy="5539409"/>
          </a:xfrm>
        </p:spPr>
        <p:txBody>
          <a:bodyPr>
            <a:noAutofit/>
          </a:bodyPr>
          <a:lstStyle/>
          <a:p>
            <a:r>
              <a:rPr lang="en-US" sz="3400" dirty="0"/>
              <a:t>12 Then said they unto him, Where is he? He said, I know not.</a:t>
            </a:r>
          </a:p>
          <a:p>
            <a:r>
              <a:rPr lang="en-US" sz="3400" dirty="0"/>
              <a:t>13 They brought to the Pharisees him that aforetime was blind.</a:t>
            </a:r>
          </a:p>
          <a:p>
            <a:r>
              <a:rPr lang="en-US" sz="3400" dirty="0"/>
              <a:t>14 And it was the sabbath day when Jesus made the clay, and opened his eyes.</a:t>
            </a:r>
          </a:p>
        </p:txBody>
      </p:sp>
      <p:pic>
        <p:nvPicPr>
          <p:cNvPr id="15362" name="Picture 2" descr="They took the man to some Pharisees who asked what had happened. ‘He put mud on my eyes,’ the man replied, ‘I washed it off and now I can see!’ – Slide 14">
            <a:extLst>
              <a:ext uri="{FF2B5EF4-FFF2-40B4-BE49-F238E27FC236}">
                <a16:creationId xmlns:a16="http://schemas.microsoft.com/office/drawing/2014/main" id="{7B7F3BE2-0A02-2FA3-4036-A533EEAE7CF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145" r="31449"/>
          <a:stretch/>
        </p:blipFill>
        <p:spPr bwMode="auto">
          <a:xfrm>
            <a:off x="8008913" y="337930"/>
            <a:ext cx="3858410" cy="4954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535058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633950"/>
            <a:ext cx="8534400" cy="886120"/>
          </a:xfrm>
        </p:spPr>
        <p:txBody>
          <a:bodyPr>
            <a:normAutofit/>
          </a:bodyPr>
          <a:lstStyle/>
          <a:p>
            <a:r>
              <a:rPr lang="en-US" sz="4400" b="1" dirty="0"/>
              <a:t>John 9:15-41</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684212" y="337930"/>
            <a:ext cx="6266553" cy="5539409"/>
          </a:xfrm>
        </p:spPr>
        <p:txBody>
          <a:bodyPr>
            <a:noAutofit/>
          </a:bodyPr>
          <a:lstStyle/>
          <a:p>
            <a:r>
              <a:rPr lang="en-US" sz="4000" dirty="0"/>
              <a:t>15 Then again the Pharisees also asked him how he had received his sight. He said unto them, He put clay upon mine eyes, and I washed, and do see.</a:t>
            </a:r>
          </a:p>
        </p:txBody>
      </p:sp>
      <p:pic>
        <p:nvPicPr>
          <p:cNvPr id="16386" name="Picture 2" descr="When the Pharisees realised the miracle had taken place on the Sabbath, some thought this miracle could not be from God but others insisted God must have done it. – Slide 15">
            <a:extLst>
              <a:ext uri="{FF2B5EF4-FFF2-40B4-BE49-F238E27FC236}">
                <a16:creationId xmlns:a16="http://schemas.microsoft.com/office/drawing/2014/main" id="{A102BDAE-342B-6BC9-4043-8330825109E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656" r="29989"/>
          <a:stretch/>
        </p:blipFill>
        <p:spPr bwMode="auto">
          <a:xfrm>
            <a:off x="7422157" y="477078"/>
            <a:ext cx="4266260" cy="4822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29060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633950"/>
            <a:ext cx="8534400" cy="886120"/>
          </a:xfrm>
        </p:spPr>
        <p:txBody>
          <a:bodyPr>
            <a:normAutofit/>
          </a:bodyPr>
          <a:lstStyle/>
          <a:p>
            <a:r>
              <a:rPr lang="en-US" sz="4400" b="1" dirty="0"/>
              <a:t>John 9:16-41</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684212" y="337930"/>
            <a:ext cx="6266553" cy="5539409"/>
          </a:xfrm>
        </p:spPr>
        <p:txBody>
          <a:bodyPr>
            <a:noAutofit/>
          </a:bodyPr>
          <a:lstStyle/>
          <a:p>
            <a:r>
              <a:rPr lang="en-US" sz="3600" dirty="0"/>
              <a:t>16 Therefore said some of the Pharisees, This man is not of God, because he </a:t>
            </a:r>
            <a:r>
              <a:rPr lang="en-US" sz="3600" dirty="0" err="1"/>
              <a:t>keepeth</a:t>
            </a:r>
            <a:r>
              <a:rPr lang="en-US" sz="3600" dirty="0"/>
              <a:t> not the sabbath day. Others said, How can a man that is a sinner do such miracles? And there was a division among them.</a:t>
            </a:r>
          </a:p>
        </p:txBody>
      </p:sp>
      <p:pic>
        <p:nvPicPr>
          <p:cNvPr id="16386" name="Picture 2" descr="When the Pharisees realised the miracle had taken place on the Sabbath, some thought this miracle could not be from God but others insisted God must have done it. – Slide 15">
            <a:extLst>
              <a:ext uri="{FF2B5EF4-FFF2-40B4-BE49-F238E27FC236}">
                <a16:creationId xmlns:a16="http://schemas.microsoft.com/office/drawing/2014/main" id="{A102BDAE-342B-6BC9-4043-8330825109E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420"/>
          <a:stretch/>
        </p:blipFill>
        <p:spPr bwMode="auto">
          <a:xfrm>
            <a:off x="7296262" y="696567"/>
            <a:ext cx="4537930" cy="4822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44339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459895"/>
            <a:ext cx="8534400" cy="1159565"/>
          </a:xfrm>
        </p:spPr>
        <p:txBody>
          <a:bodyPr>
            <a:normAutofit/>
          </a:bodyPr>
          <a:lstStyle/>
          <a:p>
            <a:r>
              <a:rPr lang="en-US" sz="4400" b="1" dirty="0"/>
              <a:t>The Desire of ages p. 472</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684212" y="357809"/>
            <a:ext cx="10873050" cy="5420821"/>
          </a:xfrm>
        </p:spPr>
        <p:txBody>
          <a:bodyPr>
            <a:normAutofit fontScale="92500" lnSpcReduction="10000"/>
          </a:bodyPr>
          <a:lstStyle/>
          <a:p>
            <a:pPr marL="0" indent="0">
              <a:buNone/>
            </a:pPr>
            <a:r>
              <a:rPr lang="en-US" sz="3200" dirty="0"/>
              <a:t>The Pharisees hoped to make Jesus out to be a sinner, and therefore not the Messiah. They knew not that it was He who had made the Sabbath and knew all its obligation, who had healed the blind man. They appeared wonderfully zealous for the observance of the Sabbath, yet were planning murder on that very day. But many were greatly moved at hearing of this miracle, and were convicted that He who had opened the eyes of the blind was more than a common man. In answer to the charge that Jesus was a sinner because He kept not the Sabbath day, they said, “How can a man that is a sinner do such miracles?”</a:t>
            </a:r>
          </a:p>
        </p:txBody>
      </p:sp>
    </p:spTree>
    <p:extLst>
      <p:ext uri="{BB962C8B-B14F-4D97-AF65-F5344CB8AC3E}">
        <p14:creationId xmlns:p14="http://schemas.microsoft.com/office/powerpoint/2010/main" val="1613867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633950"/>
            <a:ext cx="8534400" cy="886120"/>
          </a:xfrm>
        </p:spPr>
        <p:txBody>
          <a:bodyPr>
            <a:normAutofit/>
          </a:bodyPr>
          <a:lstStyle/>
          <a:p>
            <a:r>
              <a:rPr lang="en-US" sz="4400" b="1" dirty="0"/>
              <a:t>John 9:17-41</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684212" y="337930"/>
            <a:ext cx="6266553" cy="5539409"/>
          </a:xfrm>
        </p:spPr>
        <p:txBody>
          <a:bodyPr>
            <a:noAutofit/>
          </a:bodyPr>
          <a:lstStyle/>
          <a:p>
            <a:r>
              <a:rPr lang="en-US" sz="4400" dirty="0"/>
              <a:t>17 They say unto the blind man again, What sayest thou of him, that he hath opened thine eyes? He said, He is a prophet.</a:t>
            </a:r>
          </a:p>
        </p:txBody>
      </p:sp>
      <p:pic>
        <p:nvPicPr>
          <p:cNvPr id="17410" name="Picture 2" descr="They took the man to some Pharisees who asked what had happened. ‘He put mud on my eyes,’ the man replied, ‘I washed it off and now I can see!’ – Slide 14">
            <a:extLst>
              <a:ext uri="{FF2B5EF4-FFF2-40B4-BE49-F238E27FC236}">
                <a16:creationId xmlns:a16="http://schemas.microsoft.com/office/drawing/2014/main" id="{34AC33CB-25D8-80F4-325C-AA68EC75C59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927"/>
          <a:stretch/>
        </p:blipFill>
        <p:spPr bwMode="auto">
          <a:xfrm>
            <a:off x="7321825" y="972377"/>
            <a:ext cx="4432161" cy="4427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45929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633950"/>
            <a:ext cx="8534400" cy="886120"/>
          </a:xfrm>
        </p:spPr>
        <p:txBody>
          <a:bodyPr>
            <a:normAutofit/>
          </a:bodyPr>
          <a:lstStyle/>
          <a:p>
            <a:r>
              <a:rPr lang="en-US" sz="4400" b="1" dirty="0"/>
              <a:t>John 9:18-41</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684212" y="337930"/>
            <a:ext cx="6843023" cy="5539409"/>
          </a:xfrm>
        </p:spPr>
        <p:txBody>
          <a:bodyPr>
            <a:noAutofit/>
          </a:bodyPr>
          <a:lstStyle/>
          <a:p>
            <a:r>
              <a:rPr lang="en-US" sz="4000" dirty="0"/>
              <a:t>18 But the Jews did not believe concerning him, that he had been blind, and received his sight, until they called the parents of him that had received his sight.</a:t>
            </a:r>
          </a:p>
        </p:txBody>
      </p:sp>
      <p:pic>
        <p:nvPicPr>
          <p:cNvPr id="18434" name="Picture 2" descr="They sent for the man’s parents. ‘Is this your son, the one you say was born blind? How is it that now he can see?’ – Slide 16">
            <a:extLst>
              <a:ext uri="{FF2B5EF4-FFF2-40B4-BE49-F238E27FC236}">
                <a16:creationId xmlns:a16="http://schemas.microsoft.com/office/drawing/2014/main" id="{66922582-E579-5762-83A3-0B57AE3A9C3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331" r="7213"/>
          <a:stretch/>
        </p:blipFill>
        <p:spPr bwMode="auto">
          <a:xfrm>
            <a:off x="7783927" y="1006336"/>
            <a:ext cx="3723861" cy="42025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19677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633950"/>
            <a:ext cx="8534400" cy="886120"/>
          </a:xfrm>
        </p:spPr>
        <p:txBody>
          <a:bodyPr>
            <a:normAutofit/>
          </a:bodyPr>
          <a:lstStyle/>
          <a:p>
            <a:r>
              <a:rPr lang="en-US" sz="4400" b="1" dirty="0"/>
              <a:t>John 9:19-41</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684212" y="337930"/>
            <a:ext cx="6558101" cy="5539409"/>
          </a:xfrm>
        </p:spPr>
        <p:txBody>
          <a:bodyPr>
            <a:noAutofit/>
          </a:bodyPr>
          <a:lstStyle/>
          <a:p>
            <a:r>
              <a:rPr lang="en-US" sz="3600" dirty="0"/>
              <a:t>19 And they asked them, saying, Is this your son, who ye say was born blind? how then doth he now see?</a:t>
            </a:r>
          </a:p>
          <a:p>
            <a:r>
              <a:rPr lang="en-US" sz="3600" dirty="0"/>
              <a:t>20 His parents answered them and said, We know that this is our son, and that he was born blind:</a:t>
            </a:r>
          </a:p>
        </p:txBody>
      </p:sp>
      <p:pic>
        <p:nvPicPr>
          <p:cNvPr id="19458" name="Picture 2" descr="‘He is our son,’ the parents answered, ‘and we know he was born blind. But we don’t know how he can now see. Why don’t you ask him?’ – Slide 17">
            <a:extLst>
              <a:ext uri="{FF2B5EF4-FFF2-40B4-BE49-F238E27FC236}">
                <a16:creationId xmlns:a16="http://schemas.microsoft.com/office/drawing/2014/main" id="{0663382F-B1B5-C66D-5C2C-6FA83EBEC0D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4203"/>
          <a:stretch/>
        </p:blipFill>
        <p:spPr bwMode="auto">
          <a:xfrm>
            <a:off x="7525771" y="753717"/>
            <a:ext cx="4122890" cy="4699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15770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633950"/>
            <a:ext cx="8534400" cy="886120"/>
          </a:xfrm>
        </p:spPr>
        <p:txBody>
          <a:bodyPr>
            <a:normAutofit/>
          </a:bodyPr>
          <a:lstStyle/>
          <a:p>
            <a:r>
              <a:rPr lang="en-US" sz="4400" b="1" dirty="0"/>
              <a:t>John 9:21-41</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684212" y="337930"/>
            <a:ext cx="6558101" cy="5539409"/>
          </a:xfrm>
        </p:spPr>
        <p:txBody>
          <a:bodyPr>
            <a:noAutofit/>
          </a:bodyPr>
          <a:lstStyle/>
          <a:p>
            <a:r>
              <a:rPr lang="en-US" sz="3600" dirty="0"/>
              <a:t>21 But by what means he now </a:t>
            </a:r>
            <a:r>
              <a:rPr lang="en-US" sz="3600" dirty="0" err="1"/>
              <a:t>seeth</a:t>
            </a:r>
            <a:r>
              <a:rPr lang="en-US" sz="3600" dirty="0"/>
              <a:t>, we know not; or who hath opened his eyes, we know not: he is of age; ask him: he shall speak for himself.</a:t>
            </a:r>
          </a:p>
        </p:txBody>
      </p:sp>
      <p:pic>
        <p:nvPicPr>
          <p:cNvPr id="19458" name="Picture 2" descr="‘He is our son,’ the parents answered, ‘and we know he was born blind. But we don’t know how he can now see. Why don’t you ask him?’ – Slide 17">
            <a:extLst>
              <a:ext uri="{FF2B5EF4-FFF2-40B4-BE49-F238E27FC236}">
                <a16:creationId xmlns:a16="http://schemas.microsoft.com/office/drawing/2014/main" id="{0663382F-B1B5-C66D-5C2C-6FA83EBEC0D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7811" t="-88" r="6392" b="88"/>
          <a:stretch/>
        </p:blipFill>
        <p:spPr bwMode="auto">
          <a:xfrm>
            <a:off x="7525771" y="753717"/>
            <a:ext cx="4122890" cy="4699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5356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633950"/>
            <a:ext cx="8534400" cy="886120"/>
          </a:xfrm>
        </p:spPr>
        <p:txBody>
          <a:bodyPr>
            <a:normAutofit/>
          </a:bodyPr>
          <a:lstStyle/>
          <a:p>
            <a:r>
              <a:rPr lang="en-US" sz="4400" b="1" dirty="0"/>
              <a:t>John 9:22-41</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684212" y="337930"/>
            <a:ext cx="7041805" cy="5539409"/>
          </a:xfrm>
        </p:spPr>
        <p:txBody>
          <a:bodyPr>
            <a:noAutofit/>
          </a:bodyPr>
          <a:lstStyle/>
          <a:p>
            <a:r>
              <a:rPr lang="en-US" sz="3600" dirty="0"/>
              <a:t>22 These words </a:t>
            </a:r>
            <a:r>
              <a:rPr lang="en-US" sz="3600" dirty="0" err="1"/>
              <a:t>spake</a:t>
            </a:r>
            <a:r>
              <a:rPr lang="en-US" sz="3600" dirty="0"/>
              <a:t> his parents, because they feared the Jews: for the Jews had agreed already, that if any man did confess that he was Christ, he should be put out of the synagogue.</a:t>
            </a:r>
          </a:p>
          <a:p>
            <a:r>
              <a:rPr lang="en-US" sz="3600" dirty="0"/>
              <a:t>23 Therefore said his parents, He is of age; ask him.</a:t>
            </a:r>
          </a:p>
        </p:txBody>
      </p:sp>
      <p:pic>
        <p:nvPicPr>
          <p:cNvPr id="20482" name="Picture 2" descr="When the Pharisees realised the miracle had taken place on the Sabbath, some thought this miracle could not be from God but others insisted God must have done it. – Slide 15">
            <a:extLst>
              <a:ext uri="{FF2B5EF4-FFF2-40B4-BE49-F238E27FC236}">
                <a16:creationId xmlns:a16="http://schemas.microsoft.com/office/drawing/2014/main" id="{A593A3ED-2C02-6A04-5D9E-4B1BA311EB1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3215"/>
          <a:stretch/>
        </p:blipFill>
        <p:spPr bwMode="auto">
          <a:xfrm>
            <a:off x="8501269" y="390939"/>
            <a:ext cx="3134139" cy="50242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29230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492055" y="5350685"/>
            <a:ext cx="8534400" cy="886120"/>
          </a:xfrm>
        </p:spPr>
        <p:txBody>
          <a:bodyPr>
            <a:normAutofit/>
          </a:bodyPr>
          <a:lstStyle/>
          <a:p>
            <a:r>
              <a:rPr lang="en-US" sz="4400" b="1" dirty="0"/>
              <a:t>John 9:24-41</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284922" y="337930"/>
            <a:ext cx="7653130" cy="5367131"/>
          </a:xfrm>
        </p:spPr>
        <p:txBody>
          <a:bodyPr>
            <a:noAutofit/>
          </a:bodyPr>
          <a:lstStyle/>
          <a:p>
            <a:r>
              <a:rPr lang="en-US" sz="3500" dirty="0"/>
              <a:t>24 Then again called they the man that was blind, and said unto him, Give God the praise: we know that this man is a sinner.</a:t>
            </a:r>
          </a:p>
          <a:p>
            <a:r>
              <a:rPr lang="en-US" sz="3500" dirty="0"/>
              <a:t>25 He answered and said, Whether he be a sinner or no, I know not: one thing I know, that, whereas I was blind, now I see.</a:t>
            </a:r>
          </a:p>
        </p:txBody>
      </p:sp>
      <p:pic>
        <p:nvPicPr>
          <p:cNvPr id="21506" name="Picture 2" descr="The Pharisees summoned the man again. ‘Tell the truth,’ they ordered. ‘We know the man who did this is a sinner.’ ‘I don’t know whether he is a sinner,’ he replied. ‘But I do know I was blind but now I can see!’ – Slide 18">
            <a:extLst>
              <a:ext uri="{FF2B5EF4-FFF2-40B4-BE49-F238E27FC236}">
                <a16:creationId xmlns:a16="http://schemas.microsoft.com/office/drawing/2014/main" id="{61362FCA-CA05-CB1C-3075-9265C1F145B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391" r="18695"/>
          <a:stretch/>
        </p:blipFill>
        <p:spPr bwMode="auto">
          <a:xfrm>
            <a:off x="8034879" y="621195"/>
            <a:ext cx="3699921" cy="43417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30864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473149"/>
            <a:ext cx="8534400" cy="1007780"/>
          </a:xfrm>
        </p:spPr>
        <p:txBody>
          <a:bodyPr>
            <a:normAutofit/>
          </a:bodyPr>
          <a:lstStyle/>
          <a:p>
            <a:r>
              <a:rPr lang="en-US" sz="4400" b="1" dirty="0"/>
              <a:t>John 1:4-5</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684212" y="685799"/>
            <a:ext cx="4371492" cy="5092831"/>
          </a:xfrm>
        </p:spPr>
        <p:txBody>
          <a:bodyPr>
            <a:normAutofit/>
          </a:bodyPr>
          <a:lstStyle/>
          <a:p>
            <a:r>
              <a:rPr lang="en-US" sz="4000" dirty="0"/>
              <a:t>4 In him was life; and the life was the light of men.</a:t>
            </a:r>
          </a:p>
        </p:txBody>
      </p:sp>
      <p:pic>
        <p:nvPicPr>
          <p:cNvPr id="33796" name="Picture 4" descr="John 1:1-5 - &quot;In the beginning was the Word, and the Word was with God, and the Word was God. He was in the beginning with God. All things were made through Him, and without Him was not any thing made that was made. In Him was life, and the life was the light of men. And the light shines in the darkness, and the darkness has not overcome it.&quot;&#10;&#10;Visual interpretation of the passage John 1:1-5: 'In the beginning was the Word, and the Word was with God, and the Word was God. He was in the beginning with God. All things were made through Him, and without Him was not any thing made that was made. In Him was life, and the life was the light of men. And the light shines in the darkness, and the darkness has not overcome it'. Render this complex theological scene in a contemporary digital art style, symbolizing the Word as a glowing energy source, and darkness being kept at bay by this powerful divine light.">
            <a:extLst>
              <a:ext uri="{FF2B5EF4-FFF2-40B4-BE49-F238E27FC236}">
                <a16:creationId xmlns:a16="http://schemas.microsoft.com/office/drawing/2014/main" id="{C129F2FE-E5E1-1D87-99DC-578A249E16B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956" t="9999" r="4155"/>
          <a:stretch/>
        </p:blipFill>
        <p:spPr bwMode="auto">
          <a:xfrm>
            <a:off x="5418669" y="0"/>
            <a:ext cx="6773331" cy="6857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45297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459895"/>
            <a:ext cx="8534400" cy="1159565"/>
          </a:xfrm>
        </p:spPr>
        <p:txBody>
          <a:bodyPr>
            <a:normAutofit/>
          </a:bodyPr>
          <a:lstStyle/>
          <a:p>
            <a:r>
              <a:rPr lang="en-US" sz="4400" b="1" dirty="0"/>
              <a:t>The Desire of ages p. 474</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684212" y="357809"/>
            <a:ext cx="10873050" cy="5420821"/>
          </a:xfrm>
        </p:spPr>
        <p:txBody>
          <a:bodyPr>
            <a:normAutofit/>
          </a:bodyPr>
          <a:lstStyle/>
          <a:p>
            <a:pPr marL="0" indent="0">
              <a:buNone/>
            </a:pPr>
            <a:r>
              <a:rPr lang="en-US" sz="3600" dirty="0"/>
              <a:t>The Pharisees did not realize that they had to deal with any other than the uneducated man who had been born blind; they knew not Him with whom they were in controversy. Divine light shone into the chambers of the blind man's soul. As these hypocrites tried to make him disbelieve, God helped him to show, by the vigor and pointedness of his replies, that he was not to be ensnared.</a:t>
            </a:r>
          </a:p>
        </p:txBody>
      </p:sp>
    </p:spTree>
    <p:extLst>
      <p:ext uri="{BB962C8B-B14F-4D97-AF65-F5344CB8AC3E}">
        <p14:creationId xmlns:p14="http://schemas.microsoft.com/office/powerpoint/2010/main" val="12347821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633950"/>
            <a:ext cx="8534400" cy="886120"/>
          </a:xfrm>
        </p:spPr>
        <p:txBody>
          <a:bodyPr>
            <a:normAutofit/>
          </a:bodyPr>
          <a:lstStyle/>
          <a:p>
            <a:r>
              <a:rPr lang="en-US" sz="4400" b="1" dirty="0"/>
              <a:t>John 9:26-41</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684212" y="337930"/>
            <a:ext cx="7041805" cy="5539409"/>
          </a:xfrm>
        </p:spPr>
        <p:txBody>
          <a:bodyPr>
            <a:noAutofit/>
          </a:bodyPr>
          <a:lstStyle/>
          <a:p>
            <a:r>
              <a:rPr lang="en-US" sz="3600" dirty="0"/>
              <a:t>26 Then said they to him again, What did he to thee? how opened he thine eyes?</a:t>
            </a:r>
          </a:p>
          <a:p>
            <a:r>
              <a:rPr lang="en-US" sz="3600" dirty="0"/>
              <a:t>27 He answered them, I have told you already, and ye did not hear: wherefore would ye hear it again? will ye also be his disciples?</a:t>
            </a:r>
          </a:p>
        </p:txBody>
      </p:sp>
      <p:pic>
        <p:nvPicPr>
          <p:cNvPr id="4" name="Picture 2" descr="The Pharisees summoned the man again. ‘Tell the truth,’ they ordered. ‘We know the man who did this is a sinner.’ ‘I don’t know whether he is a sinner,’ he replied. ‘But I do know I was blind but now I can see!’ – Slide 18">
            <a:extLst>
              <a:ext uri="{FF2B5EF4-FFF2-40B4-BE49-F238E27FC236}">
                <a16:creationId xmlns:a16="http://schemas.microsoft.com/office/drawing/2014/main" id="{5A40DF73-5AF2-127C-B3AE-E289EEBD982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391" r="18695"/>
          <a:stretch/>
        </p:blipFill>
        <p:spPr bwMode="auto">
          <a:xfrm flipH="1">
            <a:off x="7789008" y="1074668"/>
            <a:ext cx="4012601" cy="4708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18036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633950"/>
            <a:ext cx="8534400" cy="886120"/>
          </a:xfrm>
        </p:spPr>
        <p:txBody>
          <a:bodyPr>
            <a:normAutofit/>
          </a:bodyPr>
          <a:lstStyle/>
          <a:p>
            <a:r>
              <a:rPr lang="en-US" sz="4400" b="1" dirty="0"/>
              <a:t>John 9:28-41</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684213" y="337930"/>
            <a:ext cx="6988796" cy="5539409"/>
          </a:xfrm>
        </p:spPr>
        <p:txBody>
          <a:bodyPr>
            <a:noAutofit/>
          </a:bodyPr>
          <a:lstStyle/>
          <a:p>
            <a:r>
              <a:rPr lang="en-US" sz="3600" dirty="0"/>
              <a:t>28 Then they reviled him, and said, Thou art his disciple; but we are Moses' disciples.</a:t>
            </a:r>
          </a:p>
          <a:p>
            <a:r>
              <a:rPr lang="en-US" sz="3600" dirty="0"/>
              <a:t>29 We know that God </a:t>
            </a:r>
            <a:r>
              <a:rPr lang="en-US" sz="3600" dirty="0" err="1"/>
              <a:t>spake</a:t>
            </a:r>
            <a:r>
              <a:rPr lang="en-US" sz="3600" dirty="0"/>
              <a:t> unto Moses: as for this fellow, we know not from whence he is.</a:t>
            </a:r>
          </a:p>
        </p:txBody>
      </p:sp>
      <p:pic>
        <p:nvPicPr>
          <p:cNvPr id="23554" name="Picture 2" descr="‘How dare you lecture us?’ the proud Pharisees retorted. ‘You were full of sin from birth.’ Then they threw him out. – Slide 20">
            <a:extLst>
              <a:ext uri="{FF2B5EF4-FFF2-40B4-BE49-F238E27FC236}">
                <a16:creationId xmlns:a16="http://schemas.microsoft.com/office/drawing/2014/main" id="{50378F4B-108A-7C97-0771-88472CF3E96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56497"/>
          <a:stretch/>
        </p:blipFill>
        <p:spPr bwMode="auto">
          <a:xfrm>
            <a:off x="8103705" y="574813"/>
            <a:ext cx="2994991" cy="5163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263587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633950"/>
            <a:ext cx="8534400" cy="886120"/>
          </a:xfrm>
        </p:spPr>
        <p:txBody>
          <a:bodyPr>
            <a:normAutofit/>
          </a:bodyPr>
          <a:lstStyle/>
          <a:p>
            <a:r>
              <a:rPr lang="en-US" sz="4400" b="1" dirty="0"/>
              <a:t>John 9:30-41</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684212" y="337930"/>
            <a:ext cx="7041805" cy="5539409"/>
          </a:xfrm>
        </p:spPr>
        <p:txBody>
          <a:bodyPr>
            <a:noAutofit/>
          </a:bodyPr>
          <a:lstStyle/>
          <a:p>
            <a:r>
              <a:rPr lang="en-US" sz="4000" dirty="0"/>
              <a:t>30 The man answered and said unto them, Why herein is a </a:t>
            </a:r>
            <a:r>
              <a:rPr lang="en-US" sz="4000" dirty="0" err="1"/>
              <a:t>marvellous</a:t>
            </a:r>
            <a:r>
              <a:rPr lang="en-US" sz="4000" dirty="0"/>
              <a:t> thing, that ye know not from whence he is, and yet he hath opened mine eyes.</a:t>
            </a:r>
          </a:p>
        </p:txBody>
      </p:sp>
      <p:pic>
        <p:nvPicPr>
          <p:cNvPr id="22530" name="Picture 2" descr="‘I have already told you,’ the man said to them. ‘Do you want to become His disciples too?’ The Pharisees hurled insults at him. The man protested. ‘If the man who did this was not from God, he could not have healed me.’ – Slide 19">
            <a:extLst>
              <a:ext uri="{FF2B5EF4-FFF2-40B4-BE49-F238E27FC236}">
                <a16:creationId xmlns:a16="http://schemas.microsoft.com/office/drawing/2014/main" id="{4C4FB508-2B3C-E73E-291D-4E940F037A4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4348" r="25217"/>
          <a:stretch/>
        </p:blipFill>
        <p:spPr bwMode="auto">
          <a:xfrm>
            <a:off x="8106966" y="495300"/>
            <a:ext cx="3455556" cy="5138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84373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459895"/>
            <a:ext cx="8534400" cy="1159565"/>
          </a:xfrm>
        </p:spPr>
        <p:txBody>
          <a:bodyPr>
            <a:normAutofit/>
          </a:bodyPr>
          <a:lstStyle/>
          <a:p>
            <a:r>
              <a:rPr lang="en-US" sz="4400" b="1" dirty="0"/>
              <a:t>The Desire of ages p. 474</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684212" y="357809"/>
            <a:ext cx="10873050" cy="5420821"/>
          </a:xfrm>
        </p:spPr>
        <p:txBody>
          <a:bodyPr>
            <a:normAutofit lnSpcReduction="10000"/>
          </a:bodyPr>
          <a:lstStyle/>
          <a:p>
            <a:pPr marL="0" indent="0">
              <a:buNone/>
            </a:pPr>
            <a:r>
              <a:rPr lang="en-US" sz="3600" dirty="0"/>
              <a:t>The Lord Jesus knew the ordeal through which the man was passing, and He gave him grace and utterance, so that he became a witness for Christ. He answered the Pharisees in words that were a cutting rebuke to his questioners. They claimed to be the expositors of Scripture, the religious guides of the nation; and yet here was One performing miracles, and they were confessedly ignorant as to the source of His power, and as to His character and claims.</a:t>
            </a:r>
          </a:p>
        </p:txBody>
      </p:sp>
    </p:spTree>
    <p:extLst>
      <p:ext uri="{BB962C8B-B14F-4D97-AF65-F5344CB8AC3E}">
        <p14:creationId xmlns:p14="http://schemas.microsoft.com/office/powerpoint/2010/main" val="32528415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633950"/>
            <a:ext cx="8534400" cy="886120"/>
          </a:xfrm>
        </p:spPr>
        <p:txBody>
          <a:bodyPr>
            <a:normAutofit/>
          </a:bodyPr>
          <a:lstStyle/>
          <a:p>
            <a:r>
              <a:rPr lang="en-US" sz="4400" b="1" dirty="0"/>
              <a:t>John 9:31-41</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357809" y="337930"/>
            <a:ext cx="7749157" cy="5539409"/>
          </a:xfrm>
        </p:spPr>
        <p:txBody>
          <a:bodyPr>
            <a:noAutofit/>
          </a:bodyPr>
          <a:lstStyle/>
          <a:p>
            <a:r>
              <a:rPr lang="en-US" sz="3200" dirty="0"/>
              <a:t>31 Now we know that God heareth not sinners: but if any man be a worshipper of God, and doeth his will, him he heareth.</a:t>
            </a:r>
          </a:p>
          <a:p>
            <a:r>
              <a:rPr lang="en-US" sz="3200" dirty="0"/>
              <a:t>32 Since the world began was it not heard that any man opened the eyes of one that was born blind.</a:t>
            </a:r>
          </a:p>
          <a:p>
            <a:r>
              <a:rPr lang="en-US" sz="3200" dirty="0"/>
              <a:t>33 If this man were not of God, he could do nothing.</a:t>
            </a:r>
          </a:p>
        </p:txBody>
      </p:sp>
      <p:pic>
        <p:nvPicPr>
          <p:cNvPr id="22530" name="Picture 2" descr="‘I have already told you,’ the man said to them. ‘Do you want to become His disciples too?’ The Pharisees hurled insults at him. The man protested. ‘If the man who did this was not from God, he could not have healed me.’ – Slide 19">
            <a:extLst>
              <a:ext uri="{FF2B5EF4-FFF2-40B4-BE49-F238E27FC236}">
                <a16:creationId xmlns:a16="http://schemas.microsoft.com/office/drawing/2014/main" id="{4C4FB508-2B3C-E73E-291D-4E940F037A4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64" t="-837" r="43786" b="837"/>
          <a:stretch/>
        </p:blipFill>
        <p:spPr bwMode="auto">
          <a:xfrm>
            <a:off x="8007574" y="448917"/>
            <a:ext cx="3826617" cy="5138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58463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633950"/>
            <a:ext cx="8534400" cy="886120"/>
          </a:xfrm>
        </p:spPr>
        <p:txBody>
          <a:bodyPr>
            <a:normAutofit/>
          </a:bodyPr>
          <a:lstStyle/>
          <a:p>
            <a:r>
              <a:rPr lang="en-US" sz="4400" b="1" dirty="0"/>
              <a:t>John 9:34-41</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357809" y="337930"/>
            <a:ext cx="6023113" cy="5539409"/>
          </a:xfrm>
        </p:spPr>
        <p:txBody>
          <a:bodyPr>
            <a:noAutofit/>
          </a:bodyPr>
          <a:lstStyle/>
          <a:p>
            <a:r>
              <a:rPr lang="en-US" sz="4000" dirty="0"/>
              <a:t>34 They answered and said unto him, Thou </a:t>
            </a:r>
            <a:r>
              <a:rPr lang="en-US" sz="4000" dirty="0" err="1"/>
              <a:t>wast</a:t>
            </a:r>
            <a:r>
              <a:rPr lang="en-US" sz="4000" dirty="0"/>
              <a:t> altogether born in sins, and dost thou teach us? And they cast him out.</a:t>
            </a:r>
          </a:p>
        </p:txBody>
      </p:sp>
      <p:pic>
        <p:nvPicPr>
          <p:cNvPr id="24578" name="Picture 2" descr="‘How dare you lecture us?’ the proud Pharisees retorted. ‘You were full of sin from birth.’ Then they threw him out. – Slide 20">
            <a:extLst>
              <a:ext uri="{FF2B5EF4-FFF2-40B4-BE49-F238E27FC236}">
                <a16:creationId xmlns:a16="http://schemas.microsoft.com/office/drawing/2014/main" id="{A890D929-5022-54F2-79E2-C4C397B7AA7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644" r="16850"/>
          <a:stretch/>
        </p:blipFill>
        <p:spPr bwMode="auto">
          <a:xfrm>
            <a:off x="6596114" y="588066"/>
            <a:ext cx="5244995" cy="5209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07419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936974"/>
            <a:ext cx="8534400" cy="834886"/>
          </a:xfrm>
        </p:spPr>
        <p:txBody>
          <a:bodyPr>
            <a:normAutofit/>
          </a:bodyPr>
          <a:lstStyle/>
          <a:p>
            <a:r>
              <a:rPr lang="en-US" sz="4400" b="1" dirty="0"/>
              <a:t>The Desire of ages p. 474</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684212" y="357809"/>
            <a:ext cx="10873050" cy="5685182"/>
          </a:xfrm>
        </p:spPr>
        <p:txBody>
          <a:bodyPr>
            <a:normAutofit fontScale="92500"/>
          </a:bodyPr>
          <a:lstStyle/>
          <a:p>
            <a:pPr marL="0" indent="0">
              <a:buNone/>
            </a:pPr>
            <a:r>
              <a:rPr lang="en-US" sz="3600" dirty="0"/>
              <a:t>The man had met his inquisitors on their own ground. His reasoning was unanswerable. The Pharisees were astonished, and they held their peace,—spellbound before his pointed, determined words. For a few moments there was silence. Then the frowning priests and rabbis gathered about them their robes, as though they feared contamination from contact with him; they shook off the dust from their feet, and hurled denunciations against him,—“Thou </a:t>
            </a:r>
            <a:r>
              <a:rPr lang="en-US" sz="3600" dirty="0" err="1"/>
              <a:t>wast</a:t>
            </a:r>
            <a:r>
              <a:rPr lang="en-US" sz="3600" dirty="0"/>
              <a:t> altogether born in sins, and dost thou teach us?” And they excommunicated him.</a:t>
            </a:r>
          </a:p>
        </p:txBody>
      </p:sp>
    </p:spTree>
    <p:extLst>
      <p:ext uri="{BB962C8B-B14F-4D97-AF65-F5344CB8AC3E}">
        <p14:creationId xmlns:p14="http://schemas.microsoft.com/office/powerpoint/2010/main" val="36353967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633950"/>
            <a:ext cx="8534400" cy="886120"/>
          </a:xfrm>
        </p:spPr>
        <p:txBody>
          <a:bodyPr>
            <a:normAutofit/>
          </a:bodyPr>
          <a:lstStyle/>
          <a:p>
            <a:r>
              <a:rPr lang="en-US" sz="4400" b="1" dirty="0"/>
              <a:t>John 9:35-41</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357809" y="337930"/>
            <a:ext cx="7749157" cy="5539409"/>
          </a:xfrm>
        </p:spPr>
        <p:txBody>
          <a:bodyPr>
            <a:noAutofit/>
          </a:bodyPr>
          <a:lstStyle/>
          <a:p>
            <a:r>
              <a:rPr lang="en-US" sz="3600" dirty="0"/>
              <a:t>35 Jesus heard that they had cast him out; and when he had found him, he said unto him, Dost thou believe on the Son of God?</a:t>
            </a:r>
          </a:p>
          <a:p>
            <a:r>
              <a:rPr lang="en-US" sz="3600" dirty="0"/>
              <a:t>36 He answered and said, Who is he, Lord, that I might believe on him?</a:t>
            </a:r>
          </a:p>
        </p:txBody>
      </p:sp>
      <p:pic>
        <p:nvPicPr>
          <p:cNvPr id="25602" name="Picture 2" descr="When Jesus heard the man had been thrown out he went looking for him. ‘Do you believe in the Son of Man?’ Jesus asked. ‘Who is he, sir?’ the man asked. ‘Tell me so that I may believe in him.’ – Slide 21">
            <a:extLst>
              <a:ext uri="{FF2B5EF4-FFF2-40B4-BE49-F238E27FC236}">
                <a16:creationId xmlns:a16="http://schemas.microsoft.com/office/drawing/2014/main" id="{02590F32-D9D7-63AE-1BFC-4816898F9AA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9130" r="15217"/>
          <a:stretch/>
        </p:blipFill>
        <p:spPr bwMode="auto">
          <a:xfrm>
            <a:off x="8028754" y="727213"/>
            <a:ext cx="3732551" cy="42640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555746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633950"/>
            <a:ext cx="8534400" cy="886120"/>
          </a:xfrm>
        </p:spPr>
        <p:txBody>
          <a:bodyPr>
            <a:normAutofit/>
          </a:bodyPr>
          <a:lstStyle/>
          <a:p>
            <a:r>
              <a:rPr lang="en-US" sz="4400" b="1" dirty="0"/>
              <a:t>John 9:37-41</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357809" y="337930"/>
            <a:ext cx="7749157" cy="5539409"/>
          </a:xfrm>
        </p:spPr>
        <p:txBody>
          <a:bodyPr>
            <a:noAutofit/>
          </a:bodyPr>
          <a:lstStyle/>
          <a:p>
            <a:r>
              <a:rPr lang="en-US" sz="4000" dirty="0"/>
              <a:t>37 And Jesus said unto him, Thou hast both seen him, and it is he that </a:t>
            </a:r>
            <a:r>
              <a:rPr lang="en-US" sz="4000" dirty="0" err="1"/>
              <a:t>talketh</a:t>
            </a:r>
            <a:r>
              <a:rPr lang="en-US" sz="4000" dirty="0"/>
              <a:t> with thee.</a:t>
            </a:r>
          </a:p>
          <a:p>
            <a:r>
              <a:rPr lang="en-US" sz="4000" dirty="0"/>
              <a:t>38 And he said, Lord, I believe. And he worshipped him.</a:t>
            </a:r>
          </a:p>
        </p:txBody>
      </p:sp>
      <p:pic>
        <p:nvPicPr>
          <p:cNvPr id="26626" name="Picture 2" descr="‘You can see him now,’ Jesus replied. ‘In fact, he is the one speaking with you.’ ‘Lord, I believe,’ the man said and worshipped Jesus. – Slide 22">
            <a:extLst>
              <a:ext uri="{FF2B5EF4-FFF2-40B4-BE49-F238E27FC236}">
                <a16:creationId xmlns:a16="http://schemas.microsoft.com/office/drawing/2014/main" id="{189E3B16-AFD5-4F7F-6E19-91ECD1FF53A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4492" r="16522"/>
          <a:stretch/>
        </p:blipFill>
        <p:spPr bwMode="auto">
          <a:xfrm>
            <a:off x="8325157" y="1192695"/>
            <a:ext cx="3509034" cy="38149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7142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473149"/>
            <a:ext cx="8534400" cy="1007780"/>
          </a:xfrm>
        </p:spPr>
        <p:txBody>
          <a:bodyPr>
            <a:normAutofit/>
          </a:bodyPr>
          <a:lstStyle/>
          <a:p>
            <a:r>
              <a:rPr lang="en-US" sz="4400" b="1" dirty="0"/>
              <a:t>John 1:5</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684211" y="685799"/>
            <a:ext cx="4411249" cy="5092831"/>
          </a:xfrm>
        </p:spPr>
        <p:txBody>
          <a:bodyPr>
            <a:normAutofit/>
          </a:bodyPr>
          <a:lstStyle/>
          <a:p>
            <a:r>
              <a:rPr lang="en-US" sz="4000" dirty="0"/>
              <a:t>5 And the light shineth in darkness; and the darkness comprehended it not.</a:t>
            </a:r>
          </a:p>
        </p:txBody>
      </p:sp>
      <p:pic>
        <p:nvPicPr>
          <p:cNvPr id="34818" name="Picture 2" descr="John 1:5 - &quot;And the light shineth in darkness; and the darkness comprehended it not.&quot;">
            <a:extLst>
              <a:ext uri="{FF2B5EF4-FFF2-40B4-BE49-F238E27FC236}">
                <a16:creationId xmlns:a16="http://schemas.microsoft.com/office/drawing/2014/main" id="{ED954D2D-4505-6350-5AD1-4206B9ADB3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0"/>
            <a:ext cx="6858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298177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34738" y="5022574"/>
            <a:ext cx="8534400" cy="834886"/>
          </a:xfrm>
        </p:spPr>
        <p:txBody>
          <a:bodyPr>
            <a:normAutofit/>
          </a:bodyPr>
          <a:lstStyle/>
          <a:p>
            <a:r>
              <a:rPr lang="en-US" sz="4400" b="1" dirty="0"/>
              <a:t>The Desire of ages p. 475</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684212" y="357809"/>
            <a:ext cx="10873050" cy="5685182"/>
          </a:xfrm>
        </p:spPr>
        <p:txBody>
          <a:bodyPr>
            <a:normAutofit/>
          </a:bodyPr>
          <a:lstStyle/>
          <a:p>
            <a:pPr marL="0" indent="0">
              <a:buNone/>
            </a:pPr>
            <a:r>
              <a:rPr lang="en-US" sz="3600" dirty="0"/>
              <a:t>The man cast himself at the </a:t>
            </a:r>
            <a:r>
              <a:rPr lang="en-US" sz="3600" dirty="0" err="1"/>
              <a:t>Saviour's</a:t>
            </a:r>
            <a:r>
              <a:rPr lang="en-US" sz="3600" dirty="0"/>
              <a:t> feet in worship. Not only had his natural sight been restored, but the eyes of his understanding had been opened. Christ had been revealed to his soul, and he received Him as the Sent of God.</a:t>
            </a:r>
          </a:p>
        </p:txBody>
      </p:sp>
    </p:spTree>
    <p:extLst>
      <p:ext uri="{BB962C8B-B14F-4D97-AF65-F5344CB8AC3E}">
        <p14:creationId xmlns:p14="http://schemas.microsoft.com/office/powerpoint/2010/main" val="244593615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633950"/>
            <a:ext cx="8534400" cy="886120"/>
          </a:xfrm>
        </p:spPr>
        <p:txBody>
          <a:bodyPr>
            <a:normAutofit/>
          </a:bodyPr>
          <a:lstStyle/>
          <a:p>
            <a:r>
              <a:rPr lang="en-US" sz="4400" b="1" dirty="0"/>
              <a:t>John 9:39-41</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357809" y="337930"/>
            <a:ext cx="7749157" cy="5539409"/>
          </a:xfrm>
        </p:spPr>
        <p:txBody>
          <a:bodyPr>
            <a:noAutofit/>
          </a:bodyPr>
          <a:lstStyle/>
          <a:p>
            <a:r>
              <a:rPr lang="en-US" sz="4000" dirty="0"/>
              <a:t>39 And Jesus said, For judgment I am come into this world, that they which see not might see; and that they which see might be made blind.</a:t>
            </a:r>
          </a:p>
        </p:txBody>
      </p:sp>
      <p:pic>
        <p:nvPicPr>
          <p:cNvPr id="27652" name="Picture 4" descr="Jesus answered, ‘You do not know either Me or My Father. If you knew Me you would know my Father too.’ – Slide 8">
            <a:extLst>
              <a:ext uri="{FF2B5EF4-FFF2-40B4-BE49-F238E27FC236}">
                <a16:creationId xmlns:a16="http://schemas.microsoft.com/office/drawing/2014/main" id="{6C21B008-8FCD-FCAE-0C44-3800BD874A8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9275"/>
          <a:stretch/>
        </p:blipFill>
        <p:spPr bwMode="auto">
          <a:xfrm flipH="1">
            <a:off x="8106966" y="667577"/>
            <a:ext cx="3849405" cy="4754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499586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633950"/>
            <a:ext cx="8534400" cy="886120"/>
          </a:xfrm>
        </p:spPr>
        <p:txBody>
          <a:bodyPr>
            <a:normAutofit/>
          </a:bodyPr>
          <a:lstStyle/>
          <a:p>
            <a:r>
              <a:rPr lang="en-US" sz="4400" b="1" dirty="0"/>
              <a:t>John 9:40-41</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357810" y="337930"/>
            <a:ext cx="6447182" cy="5539409"/>
          </a:xfrm>
        </p:spPr>
        <p:txBody>
          <a:bodyPr>
            <a:noAutofit/>
          </a:bodyPr>
          <a:lstStyle/>
          <a:p>
            <a:r>
              <a:rPr lang="en-US" sz="4000" dirty="0"/>
              <a:t>40 And some of the Pharisees which were with him heard these words, and said unto him, Are we blind also?</a:t>
            </a:r>
          </a:p>
        </p:txBody>
      </p:sp>
      <p:pic>
        <p:nvPicPr>
          <p:cNvPr id="28674" name="Picture 2" descr="The Pharisees  began asking Jesus, ‘Who is your father?’ – Slide 7">
            <a:extLst>
              <a:ext uri="{FF2B5EF4-FFF2-40B4-BE49-F238E27FC236}">
                <a16:creationId xmlns:a16="http://schemas.microsoft.com/office/drawing/2014/main" id="{015712DB-BB0A-247E-F4AE-F6E5BB4876F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289" r="6096"/>
          <a:stretch/>
        </p:blipFill>
        <p:spPr bwMode="auto">
          <a:xfrm>
            <a:off x="7081699" y="1081710"/>
            <a:ext cx="4273826" cy="4239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66188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824330"/>
            <a:ext cx="8534400" cy="834886"/>
          </a:xfrm>
        </p:spPr>
        <p:txBody>
          <a:bodyPr>
            <a:normAutofit/>
          </a:bodyPr>
          <a:lstStyle/>
          <a:p>
            <a:r>
              <a:rPr lang="en-US" sz="4400" b="1" dirty="0"/>
              <a:t>The Desire of ages p. 475</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684212" y="357809"/>
            <a:ext cx="10873050" cy="5526156"/>
          </a:xfrm>
        </p:spPr>
        <p:txBody>
          <a:bodyPr>
            <a:normAutofit/>
          </a:bodyPr>
          <a:lstStyle/>
          <a:p>
            <a:pPr marL="0" indent="0">
              <a:buNone/>
            </a:pPr>
            <a:r>
              <a:rPr lang="en-US" sz="3600" dirty="0"/>
              <a:t>The manifestation of divine power that had given to the blind man both natural and spiritual sight had left the Pharisees in yet deeper darkness. Some of His hearers, feeling that Christ's words applied to them, inquired, “Are we blind also?” Jesus answered, “If ye were blind, ye should have no sin.” If God had made it impossible for you to see the truth, your ignorance would involve no guilt. </a:t>
            </a:r>
          </a:p>
        </p:txBody>
      </p:sp>
    </p:spTree>
    <p:extLst>
      <p:ext uri="{BB962C8B-B14F-4D97-AF65-F5344CB8AC3E}">
        <p14:creationId xmlns:p14="http://schemas.microsoft.com/office/powerpoint/2010/main" val="344974108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633950"/>
            <a:ext cx="8534400" cy="886120"/>
          </a:xfrm>
        </p:spPr>
        <p:txBody>
          <a:bodyPr>
            <a:normAutofit/>
          </a:bodyPr>
          <a:lstStyle/>
          <a:p>
            <a:r>
              <a:rPr lang="en-US" sz="4400" b="1" dirty="0"/>
              <a:t>John 9:41</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357810" y="337930"/>
            <a:ext cx="6447182" cy="5539409"/>
          </a:xfrm>
        </p:spPr>
        <p:txBody>
          <a:bodyPr>
            <a:noAutofit/>
          </a:bodyPr>
          <a:lstStyle/>
          <a:p>
            <a:r>
              <a:rPr lang="en-US" sz="4000" dirty="0"/>
              <a:t>41 Jesus said unto them, If ye were blind, ye should have no sin: but now ye say, We see; therefore your sin </a:t>
            </a:r>
            <a:r>
              <a:rPr lang="en-US" sz="4000" dirty="0" err="1"/>
              <a:t>remaineth</a:t>
            </a:r>
            <a:r>
              <a:rPr lang="en-US" sz="4000" dirty="0"/>
              <a:t>.</a:t>
            </a:r>
          </a:p>
        </p:txBody>
      </p:sp>
      <p:pic>
        <p:nvPicPr>
          <p:cNvPr id="29698" name="Picture 2" descr="‘It is written in your law that the testimony of two men is true. I testify about myself and the Father who sent me testifies about me.’ – Slide 6">
            <a:extLst>
              <a:ext uri="{FF2B5EF4-FFF2-40B4-BE49-F238E27FC236}">
                <a16:creationId xmlns:a16="http://schemas.microsoft.com/office/drawing/2014/main" id="{7E1A1E78-CED6-A4B8-B8C9-B9044FF44C1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030" r="5627"/>
          <a:stretch/>
        </p:blipFill>
        <p:spPr bwMode="auto">
          <a:xfrm>
            <a:off x="7063409" y="954216"/>
            <a:ext cx="4678017" cy="4063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491526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0F7D2-4687-D065-9016-E6227AE84EA7}"/>
              </a:ext>
            </a:extLst>
          </p:cNvPr>
          <p:cNvSpPr>
            <a:spLocks noGrp="1"/>
          </p:cNvSpPr>
          <p:nvPr>
            <p:ph type="title"/>
          </p:nvPr>
        </p:nvSpPr>
        <p:spPr>
          <a:xfrm>
            <a:off x="684212" y="5870714"/>
            <a:ext cx="8534400" cy="834886"/>
          </a:xfrm>
        </p:spPr>
        <p:txBody>
          <a:bodyPr>
            <a:normAutofit/>
          </a:bodyPr>
          <a:lstStyle/>
          <a:p>
            <a:r>
              <a:rPr lang="en-US" sz="4400" b="1" dirty="0"/>
              <a:t>The Desire of ages p. 475</a:t>
            </a:r>
          </a:p>
        </p:txBody>
      </p:sp>
      <p:sp>
        <p:nvSpPr>
          <p:cNvPr id="3" name="Content Placeholder 2">
            <a:extLst>
              <a:ext uri="{FF2B5EF4-FFF2-40B4-BE49-F238E27FC236}">
                <a16:creationId xmlns:a16="http://schemas.microsoft.com/office/drawing/2014/main" id="{425D993D-F988-792F-F865-0FCC5F0D8C33}"/>
              </a:ext>
            </a:extLst>
          </p:cNvPr>
          <p:cNvSpPr>
            <a:spLocks noGrp="1"/>
          </p:cNvSpPr>
          <p:nvPr>
            <p:ph idx="1"/>
          </p:nvPr>
        </p:nvSpPr>
        <p:spPr>
          <a:xfrm>
            <a:off x="684212" y="357808"/>
            <a:ext cx="10873050" cy="5618921"/>
          </a:xfrm>
        </p:spPr>
        <p:txBody>
          <a:bodyPr>
            <a:normAutofit/>
          </a:bodyPr>
          <a:lstStyle/>
          <a:p>
            <a:pPr marL="0" indent="0">
              <a:buNone/>
            </a:pPr>
            <a:r>
              <a:rPr lang="en-US" sz="3600" dirty="0"/>
              <a:t>“But now ye say, We see.” You believe yourselves able to see, and reject the means through which alone you could receive sight. To all who realized their need, Christ came with infinite help. But the Pharisees would confess no need; they refused to come to Christ, and hence they were left in blindness,—a blindness for which they were themselves guilty. Jesus said, “Your sin </a:t>
            </a:r>
            <a:r>
              <a:rPr lang="en-US" sz="3600" dirty="0" err="1"/>
              <a:t>remaineth</a:t>
            </a:r>
            <a:r>
              <a:rPr lang="en-US" sz="3600" dirty="0"/>
              <a:t>.”</a:t>
            </a:r>
          </a:p>
        </p:txBody>
      </p:sp>
    </p:spTree>
    <p:extLst>
      <p:ext uri="{BB962C8B-B14F-4D97-AF65-F5344CB8AC3E}">
        <p14:creationId xmlns:p14="http://schemas.microsoft.com/office/powerpoint/2010/main" val="79441667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43CD0-2BDA-82AE-E3EA-7F4A6F5E31EC}"/>
              </a:ext>
            </a:extLst>
          </p:cNvPr>
          <p:cNvSpPr>
            <a:spLocks noGrp="1"/>
          </p:cNvSpPr>
          <p:nvPr>
            <p:ph type="ctrTitle"/>
          </p:nvPr>
        </p:nvSpPr>
        <p:spPr/>
        <p:txBody>
          <a:bodyPr/>
          <a:lstStyle/>
          <a:p>
            <a:r>
              <a:rPr lang="en-US" dirty="0"/>
              <a:t>The end</a:t>
            </a:r>
          </a:p>
        </p:txBody>
      </p:sp>
      <p:sp>
        <p:nvSpPr>
          <p:cNvPr id="3" name="Subtitle 2">
            <a:extLst>
              <a:ext uri="{FF2B5EF4-FFF2-40B4-BE49-F238E27FC236}">
                <a16:creationId xmlns:a16="http://schemas.microsoft.com/office/drawing/2014/main" id="{4EA25292-E735-4F91-2DFD-E41A6FE204B5}"/>
              </a:ext>
            </a:extLst>
          </p:cNvPr>
          <p:cNvSpPr>
            <a:spLocks noGrp="1"/>
          </p:cNvSpPr>
          <p:nvPr>
            <p:ph type="subTitle" idx="1"/>
          </p:nvPr>
        </p:nvSpPr>
        <p:spPr/>
        <p:txBody>
          <a:bodyPr>
            <a:normAutofit/>
          </a:bodyPr>
          <a:lstStyle/>
          <a:p>
            <a:r>
              <a:rPr lang="en-US" sz="5400" dirty="0"/>
              <a:t>Happy Sabbath!</a:t>
            </a:r>
          </a:p>
        </p:txBody>
      </p:sp>
    </p:spTree>
    <p:extLst>
      <p:ext uri="{BB962C8B-B14F-4D97-AF65-F5344CB8AC3E}">
        <p14:creationId xmlns:p14="http://schemas.microsoft.com/office/powerpoint/2010/main" val="2645315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9B75C-33E9-EB9D-267B-EA035E9A7476}"/>
              </a:ext>
            </a:extLst>
          </p:cNvPr>
          <p:cNvSpPr>
            <a:spLocks noGrp="1"/>
          </p:cNvSpPr>
          <p:nvPr>
            <p:ph type="title"/>
          </p:nvPr>
        </p:nvSpPr>
        <p:spPr>
          <a:xfrm>
            <a:off x="1139687" y="685800"/>
            <a:ext cx="9145725" cy="3163957"/>
          </a:xfrm>
        </p:spPr>
        <p:txBody>
          <a:bodyPr>
            <a:normAutofit fontScale="90000"/>
          </a:bodyPr>
          <a:lstStyle/>
          <a:p>
            <a:r>
              <a:rPr lang="en-US" sz="3600" dirty="0"/>
              <a:t>The life of Christ that gives life to the world is in His word. It was by His word that Jesus healed disease and cast out demons; by His word He stilled the sea, and raised the dead; and the people bore witness that His word was with power. </a:t>
            </a:r>
          </a:p>
        </p:txBody>
      </p:sp>
      <p:sp>
        <p:nvSpPr>
          <p:cNvPr id="3" name="Text Placeholder 2">
            <a:extLst>
              <a:ext uri="{FF2B5EF4-FFF2-40B4-BE49-F238E27FC236}">
                <a16:creationId xmlns:a16="http://schemas.microsoft.com/office/drawing/2014/main" id="{A38ABBA1-0557-18AE-2D01-D4C7E1B9A5B1}"/>
              </a:ext>
            </a:extLst>
          </p:cNvPr>
          <p:cNvSpPr>
            <a:spLocks noGrp="1"/>
          </p:cNvSpPr>
          <p:nvPr>
            <p:ph type="body" sz="quarter" idx="13"/>
          </p:nvPr>
        </p:nvSpPr>
        <p:spPr>
          <a:xfrm>
            <a:off x="7787376" y="3429000"/>
            <a:ext cx="4185963" cy="1411355"/>
          </a:xfrm>
        </p:spPr>
        <p:txBody>
          <a:bodyPr>
            <a:normAutofit/>
          </a:bodyPr>
          <a:lstStyle/>
          <a:p>
            <a:r>
              <a:rPr lang="en-US" sz="2400" b="1" dirty="0"/>
              <a:t>The Desire of Ages, p. 390</a:t>
            </a:r>
          </a:p>
        </p:txBody>
      </p:sp>
      <p:pic>
        <p:nvPicPr>
          <p:cNvPr id="35844" name="Picture 4" descr="Matthew 4:4 - &quot;But he answered and said, It is written, Man shall not live by bread alone, but by every word that proceedeth out of the mouth of God.&quot;">
            <a:extLst>
              <a:ext uri="{FF2B5EF4-FFF2-40B4-BE49-F238E27FC236}">
                <a16:creationId xmlns:a16="http://schemas.microsoft.com/office/drawing/2014/main" id="{BFBC6279-CFD6-8A66-E8FE-FF0C5E995D2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9443" b="43864"/>
          <a:stretch/>
        </p:blipFill>
        <p:spPr bwMode="auto">
          <a:xfrm>
            <a:off x="1214297" y="4032818"/>
            <a:ext cx="5643703" cy="2635225"/>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52113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9B75C-33E9-EB9D-267B-EA035E9A7476}"/>
              </a:ext>
            </a:extLst>
          </p:cNvPr>
          <p:cNvSpPr>
            <a:spLocks noGrp="1"/>
          </p:cNvSpPr>
          <p:nvPr>
            <p:ph type="title"/>
          </p:nvPr>
        </p:nvSpPr>
        <p:spPr>
          <a:xfrm>
            <a:off x="1139687" y="685800"/>
            <a:ext cx="9145725" cy="3163957"/>
          </a:xfrm>
        </p:spPr>
        <p:txBody>
          <a:bodyPr>
            <a:normAutofit fontScale="90000"/>
          </a:bodyPr>
          <a:lstStyle/>
          <a:p>
            <a:r>
              <a:rPr lang="en-US" sz="3600" dirty="0"/>
              <a:t>He spoke the word of God, as He had spoken through all the prophets and teachers of the Old Testament. The whole Bible is a manifestation of Christ, and the </a:t>
            </a:r>
            <a:r>
              <a:rPr lang="en-US" sz="3600" dirty="0" err="1"/>
              <a:t>Saviour</a:t>
            </a:r>
            <a:r>
              <a:rPr lang="en-US" sz="3600" dirty="0"/>
              <a:t> desired to fix the faith of His followers on the word. </a:t>
            </a:r>
          </a:p>
        </p:txBody>
      </p:sp>
      <p:sp>
        <p:nvSpPr>
          <p:cNvPr id="3" name="Text Placeholder 2">
            <a:extLst>
              <a:ext uri="{FF2B5EF4-FFF2-40B4-BE49-F238E27FC236}">
                <a16:creationId xmlns:a16="http://schemas.microsoft.com/office/drawing/2014/main" id="{A38ABBA1-0557-18AE-2D01-D4C7E1B9A5B1}"/>
              </a:ext>
            </a:extLst>
          </p:cNvPr>
          <p:cNvSpPr>
            <a:spLocks noGrp="1"/>
          </p:cNvSpPr>
          <p:nvPr>
            <p:ph type="body" sz="quarter" idx="13"/>
          </p:nvPr>
        </p:nvSpPr>
        <p:spPr>
          <a:xfrm>
            <a:off x="7787376" y="3429000"/>
            <a:ext cx="4185963" cy="1411355"/>
          </a:xfrm>
        </p:spPr>
        <p:txBody>
          <a:bodyPr>
            <a:normAutofit/>
          </a:bodyPr>
          <a:lstStyle/>
          <a:p>
            <a:r>
              <a:rPr lang="en-US" sz="2400" b="1" dirty="0"/>
              <a:t>The Desire of Ages, p. 390</a:t>
            </a:r>
          </a:p>
        </p:txBody>
      </p:sp>
      <p:pic>
        <p:nvPicPr>
          <p:cNvPr id="36866" name="Picture 2" descr="Matthew 4:19 – &quot;And he said unto them, Follow me, and I will make you fishers of men.&quot;">
            <a:extLst>
              <a:ext uri="{FF2B5EF4-FFF2-40B4-BE49-F238E27FC236}">
                <a16:creationId xmlns:a16="http://schemas.microsoft.com/office/drawing/2014/main" id="{4B795997-AE47-A223-A38B-3884A592E9E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46060"/>
          <a:stretch/>
        </p:blipFill>
        <p:spPr bwMode="auto">
          <a:xfrm>
            <a:off x="1219200" y="3849757"/>
            <a:ext cx="4876800" cy="2630556"/>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30444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9B75C-33E9-EB9D-267B-EA035E9A7476}"/>
              </a:ext>
            </a:extLst>
          </p:cNvPr>
          <p:cNvSpPr>
            <a:spLocks noGrp="1"/>
          </p:cNvSpPr>
          <p:nvPr>
            <p:ph type="title"/>
          </p:nvPr>
        </p:nvSpPr>
        <p:spPr>
          <a:xfrm>
            <a:off x="1139687" y="685800"/>
            <a:ext cx="9145725" cy="3163957"/>
          </a:xfrm>
        </p:spPr>
        <p:txBody>
          <a:bodyPr>
            <a:normAutofit fontScale="90000"/>
          </a:bodyPr>
          <a:lstStyle/>
          <a:p>
            <a:r>
              <a:rPr lang="en-US" sz="3600" dirty="0"/>
              <a:t>When His visible presence should be withdrawn, the word must be their source of power. Like their Master, they were to live “by every word that </a:t>
            </a:r>
            <a:r>
              <a:rPr lang="en-US" sz="3600" dirty="0" err="1"/>
              <a:t>proceedeth</a:t>
            </a:r>
            <a:r>
              <a:rPr lang="en-US" sz="3600" dirty="0"/>
              <a:t> out of the mouth of God.” Matthew 4:4.</a:t>
            </a:r>
          </a:p>
        </p:txBody>
      </p:sp>
      <p:sp>
        <p:nvSpPr>
          <p:cNvPr id="3" name="Text Placeholder 2">
            <a:extLst>
              <a:ext uri="{FF2B5EF4-FFF2-40B4-BE49-F238E27FC236}">
                <a16:creationId xmlns:a16="http://schemas.microsoft.com/office/drawing/2014/main" id="{A38ABBA1-0557-18AE-2D01-D4C7E1B9A5B1}"/>
              </a:ext>
            </a:extLst>
          </p:cNvPr>
          <p:cNvSpPr>
            <a:spLocks noGrp="1"/>
          </p:cNvSpPr>
          <p:nvPr>
            <p:ph type="body" sz="quarter" idx="13"/>
          </p:nvPr>
        </p:nvSpPr>
        <p:spPr>
          <a:xfrm>
            <a:off x="7787376" y="3429000"/>
            <a:ext cx="4185963" cy="1411355"/>
          </a:xfrm>
        </p:spPr>
        <p:txBody>
          <a:bodyPr>
            <a:normAutofit/>
          </a:bodyPr>
          <a:lstStyle/>
          <a:p>
            <a:r>
              <a:rPr lang="en-US" sz="2400" b="1" dirty="0"/>
              <a:t>The Desire of Ages, p. 390</a:t>
            </a:r>
          </a:p>
        </p:txBody>
      </p:sp>
      <p:pic>
        <p:nvPicPr>
          <p:cNvPr id="37890" name="Picture 2" descr="Matthew 4:4 NIV&#10;Jesus answered, “It is written: ‘Man shall not live on bread alone, but on every word that comes from the mouth of God.’”&#10;&#10;A respectful and devotional image inspired by Christianity. In the foreground, a Middle Eastern male figure, presumably Jesus, holds an outstretched hand towards loaves of bread on a table. A gleaming light emanates from his other hand, the light representing the word of God. The scenery around them reflects the tranquility and peace of the biblical times. The style of the image is reminiscent of the Renaissance period, capturing the essence and technique of masters like Leonardo da Vinci, Michelangelo, and Raphael, but without using identifiable characters or compositions.">
            <a:extLst>
              <a:ext uri="{FF2B5EF4-FFF2-40B4-BE49-F238E27FC236}">
                <a16:creationId xmlns:a16="http://schemas.microsoft.com/office/drawing/2014/main" id="{5E03EBBF-BA74-A96F-02CD-46AD6F73FF6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297" b="52739"/>
          <a:stretch/>
        </p:blipFill>
        <p:spPr bwMode="auto">
          <a:xfrm>
            <a:off x="1139686" y="3849757"/>
            <a:ext cx="5711687" cy="2734899"/>
          </a:xfrm>
          <a:prstGeom prst="rect">
            <a:avLst/>
          </a:prstGeom>
          <a:noFill/>
          <a:effectLst>
            <a:softEdge rad="3175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9358001"/>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D06F1E"/>
      </a:dk2>
      <a:lt2>
        <a:srgbClr val="F0BE21"/>
      </a:lt2>
      <a:accent1>
        <a:srgbClr val="760603"/>
      </a:accent1>
      <a:accent2>
        <a:srgbClr val="9F761A"/>
      </a:accent2>
      <a:accent3>
        <a:srgbClr val="92A200"/>
      </a:accent3>
      <a:accent4>
        <a:srgbClr val="4AA157"/>
      </a:accent4>
      <a:accent5>
        <a:srgbClr val="46788D"/>
      </a:accent5>
      <a:accent6>
        <a:srgbClr val="A848A8"/>
      </a:accent6>
      <a:hlink>
        <a:srgbClr val="460402"/>
      </a:hlink>
      <a:folHlink>
        <a:srgbClr val="991111"/>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162000"/>
                <a:satMod val="200000"/>
                <a:lumMod val="124000"/>
              </a:schemeClr>
            </a:gs>
            <a:gs pos="100000">
              <a:schemeClr val="phClr">
                <a:shade val="96000"/>
                <a:hueMod val="88000"/>
                <a:satMod val="220000"/>
                <a:lumMod val="82000"/>
              </a:schemeClr>
            </a:gs>
          </a:gsLst>
          <a:lin ang="6120000" scaled="1"/>
        </a:gradFill>
        <a:gradFill rotWithShape="1">
          <a:gsLst>
            <a:gs pos="0">
              <a:schemeClr val="phClr">
                <a:tint val="97000"/>
                <a:hueMod val="142000"/>
                <a:satMod val="200000"/>
                <a:lumMod val="118000"/>
              </a:schemeClr>
            </a:gs>
            <a:gs pos="100000">
              <a:schemeClr val="phClr">
                <a:shade val="92000"/>
                <a:hueMod val="22000"/>
                <a:satMod val="220000"/>
                <a:lumMod val="62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282EB108-EDE6-4B8E-957B-D4A69BF580E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719</TotalTime>
  <Words>3322</Words>
  <Application>Microsoft Office PowerPoint</Application>
  <PresentationFormat>Widescreen</PresentationFormat>
  <Paragraphs>165</Paragraphs>
  <Slides>66</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66</vt:i4>
      </vt:variant>
    </vt:vector>
  </HeadingPairs>
  <TitlesOfParts>
    <vt:vector size="71" baseType="lpstr">
      <vt:lpstr>Arial</vt:lpstr>
      <vt:lpstr>Calibri</vt:lpstr>
      <vt:lpstr>Century Gothic</vt:lpstr>
      <vt:lpstr>Wingdings 3</vt:lpstr>
      <vt:lpstr>Slice</vt:lpstr>
      <vt:lpstr>Light</vt:lpstr>
      <vt:lpstr>John 1:1-5</vt:lpstr>
      <vt:lpstr>John 1:2-5</vt:lpstr>
      <vt:lpstr>John 1:3-5</vt:lpstr>
      <vt:lpstr>John 1:4-5</vt:lpstr>
      <vt:lpstr>John 1:5</vt:lpstr>
      <vt:lpstr>The life of Christ that gives life to the world is in His word. It was by His word that Jesus healed disease and cast out demons; by His word He stilled the sea, and raised the dead; and the people bore witness that His word was with power. </vt:lpstr>
      <vt:lpstr>He spoke the word of God, as He had spoken through all the prophets and teachers of the Old Testament. The whole Bible is a manifestation of Christ, and the Saviour desired to fix the faith of His followers on the word. </vt:lpstr>
      <vt:lpstr>When His visible presence should be withdrawn, the word must be their source of power. Like their Master, they were to live “by every word that proceedeth out of the mouth of God.” Matthew 4:4.</vt:lpstr>
      <vt:lpstr>As our physical life is sustained by food, so our spiritual life is sustained by the word of God. And every soul is to receive life from God's word for himself. As we must eat for ourselves in order to receive nourishment, so we must receive the word for ourselves. </vt:lpstr>
      <vt:lpstr>We are not to obtain it merely through the medium of another's mind. We should carefully study the Bible, asking God for the aid of the Holy Spirit, that we may understand His word.</vt:lpstr>
      <vt:lpstr>We should take one verse, and concentrate the mind on the task of ascertaining the thought which God has put in that verse for us. We should dwell upon the thought until it becomes our own, and we know “what saith the Lord.”</vt:lpstr>
      <vt:lpstr>John 6:51</vt:lpstr>
      <vt:lpstr>By looking constantly to Jesus with the eye of faith, we shall be strengthened. God will make the most precious revelations to His hungering, thirsting people. They will find that Christ is a personal Saviour. As they feed upon His word, they find that it is spirit and life.</vt:lpstr>
      <vt:lpstr>The word destroys the natural, earthly nature, and imparts a new life in Christ Jesus. The Holy Spirit comes to the soul as a Comforter. By the transforming agency of His grace, the image of God is reproduced in the disciple; he becomes a new creature.</vt:lpstr>
      <vt:lpstr>Love takes the place of hatred, and the heart receives the divine similitude. This is what it means to live “by every word that proceedeth out of the mouth of God.” This is eating the Bread that comes down from heaven.</vt:lpstr>
      <vt:lpstr>John 9:1-41</vt:lpstr>
      <vt:lpstr>The Desire of ages p. 471</vt:lpstr>
      <vt:lpstr>Talmud, Shabbat 55a, Soncino ed., p. 255</vt:lpstr>
      <vt:lpstr>Talmud, Nedarim 41a, Soncino ed., p. 130</vt:lpstr>
      <vt:lpstr>PowerPoint Presentation</vt:lpstr>
      <vt:lpstr>Sotah 1.7,8, Soncino ed. of the Talmud, pp. 37, 41</vt:lpstr>
      <vt:lpstr>Sotah 1.7,8, Soncino ed. of the Talmud, pp. 37, 41</vt:lpstr>
      <vt:lpstr>Sotah 1.7,8, Soncino ed. of the Talmud, pp. 37, 41</vt:lpstr>
      <vt:lpstr>PowerPoint Presentation</vt:lpstr>
      <vt:lpstr>Talmud Kethuboth 30a, 30b, Soncino ed., p.167</vt:lpstr>
      <vt:lpstr>Talmud Kethuboth 30a, 30b, Soncino ed., p.167</vt:lpstr>
      <vt:lpstr>The Desire of ages p. 471</vt:lpstr>
      <vt:lpstr>The Desire of ages p. 471</vt:lpstr>
      <vt:lpstr>The Desire of ages p. 471</vt:lpstr>
      <vt:lpstr>The Desire of ages p. 471</vt:lpstr>
      <vt:lpstr>John 9:3-41</vt:lpstr>
      <vt:lpstr>For those that love Him,  God works all things, including afflictions sent by the enemy, for good (Rom. 8:28).  In the providence of God, the inflictions of the enemy are overruled for our good.  </vt:lpstr>
      <vt:lpstr>John 9:4-41</vt:lpstr>
      <vt:lpstr>The phrase “while it is day” suggests urgency.  For Jesus the night was not far away.  His brief ‘day’ was the time of His ministry here on earth; the arrival of His night, the time when He would depart out of this world.  </vt:lpstr>
      <vt:lpstr>John 9:6-41</vt:lpstr>
      <vt:lpstr>John 9:7-41</vt:lpstr>
      <vt:lpstr>John 9:8-41</vt:lpstr>
      <vt:lpstr>John 9:10-41</vt:lpstr>
      <vt:lpstr>John 9:12-41</vt:lpstr>
      <vt:lpstr>John 9:15-41</vt:lpstr>
      <vt:lpstr>John 9:16-41</vt:lpstr>
      <vt:lpstr>The Desire of ages p. 472</vt:lpstr>
      <vt:lpstr>John 9:17-41</vt:lpstr>
      <vt:lpstr>John 9:18-41</vt:lpstr>
      <vt:lpstr>John 9:19-41</vt:lpstr>
      <vt:lpstr>John 9:21-41</vt:lpstr>
      <vt:lpstr>John 9:22-41</vt:lpstr>
      <vt:lpstr>John 9:24-41</vt:lpstr>
      <vt:lpstr>The Desire of ages p. 474</vt:lpstr>
      <vt:lpstr>John 9:26-41</vt:lpstr>
      <vt:lpstr>John 9:28-41</vt:lpstr>
      <vt:lpstr>John 9:30-41</vt:lpstr>
      <vt:lpstr>The Desire of ages p. 474</vt:lpstr>
      <vt:lpstr>John 9:31-41</vt:lpstr>
      <vt:lpstr>John 9:34-41</vt:lpstr>
      <vt:lpstr>The Desire of ages p. 474</vt:lpstr>
      <vt:lpstr>John 9:35-41</vt:lpstr>
      <vt:lpstr>John 9:37-41</vt:lpstr>
      <vt:lpstr>The Desire of ages p. 475</vt:lpstr>
      <vt:lpstr>John 9:39-41</vt:lpstr>
      <vt:lpstr>John 9:40-41</vt:lpstr>
      <vt:lpstr>The Desire of ages p. 475</vt:lpstr>
      <vt:lpstr>John 9:41</vt:lpstr>
      <vt:lpstr>The Desire of ages p. 475</vt:lpstr>
      <vt:lpstr>The end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gabby young</dc:creator>
  <cp:lastModifiedBy>gabby young</cp:lastModifiedBy>
  <cp:revision>3</cp:revision>
  <dcterms:created xsi:type="dcterms:W3CDTF">2024-10-12T01:05:13Z</dcterms:created>
  <dcterms:modified xsi:type="dcterms:W3CDTF">2024-10-12T13:04:21Z</dcterms:modified>
</cp:coreProperties>
</file>